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62491" y="238251"/>
            <a:ext cx="486918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36" y="1074420"/>
            <a:ext cx="8544560" cy="3103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62" y="2082291"/>
            <a:ext cx="433006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C000"/>
                </a:solidFill>
              </a:rPr>
              <a:t>5CS021</a:t>
            </a:r>
            <a:r>
              <a:rPr sz="4000" spc="-70" dirty="0">
                <a:solidFill>
                  <a:srgbClr val="FFC000"/>
                </a:solidFill>
              </a:rPr>
              <a:t> </a:t>
            </a:r>
            <a:r>
              <a:rPr sz="4000" spc="-10" dirty="0">
                <a:solidFill>
                  <a:srgbClr val="FFC000"/>
                </a:solidFill>
              </a:rPr>
              <a:t>Numerical </a:t>
            </a:r>
            <a:r>
              <a:rPr sz="4000" dirty="0">
                <a:solidFill>
                  <a:srgbClr val="FFC000"/>
                </a:solidFill>
              </a:rPr>
              <a:t>Methods</a:t>
            </a:r>
            <a:r>
              <a:rPr sz="4000" spc="-85" dirty="0">
                <a:solidFill>
                  <a:srgbClr val="FFC000"/>
                </a:solidFill>
              </a:rPr>
              <a:t> </a:t>
            </a:r>
            <a:r>
              <a:rPr sz="4000" spc="-25" dirty="0">
                <a:solidFill>
                  <a:srgbClr val="FFC000"/>
                </a:solidFill>
              </a:rPr>
              <a:t>and </a:t>
            </a:r>
            <a:r>
              <a:rPr sz="4000" spc="-10" dirty="0">
                <a:solidFill>
                  <a:srgbClr val="FFC000"/>
                </a:solidFill>
              </a:rPr>
              <a:t>Concurrency</a:t>
            </a:r>
            <a:endParaRPr sz="4000"/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FACB18"/>
                </a:solidFill>
              </a:rPr>
              <a:t>More</a:t>
            </a:r>
            <a:r>
              <a:rPr sz="2400" spc="-20" dirty="0">
                <a:solidFill>
                  <a:srgbClr val="FACB18"/>
                </a:solidFill>
              </a:rPr>
              <a:t> </a:t>
            </a:r>
            <a:r>
              <a:rPr sz="2400" spc="-10" dirty="0">
                <a:solidFill>
                  <a:srgbClr val="FACB18"/>
                </a:solidFill>
              </a:rPr>
              <a:t>Multithreading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62" y="2082291"/>
            <a:ext cx="433006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C000"/>
                </a:solidFill>
              </a:rPr>
              <a:t>5CS021</a:t>
            </a:r>
            <a:r>
              <a:rPr sz="4000" spc="-70" dirty="0">
                <a:solidFill>
                  <a:srgbClr val="FFC000"/>
                </a:solidFill>
              </a:rPr>
              <a:t> </a:t>
            </a:r>
            <a:r>
              <a:rPr sz="4000" spc="-10" dirty="0">
                <a:solidFill>
                  <a:srgbClr val="FFC000"/>
                </a:solidFill>
              </a:rPr>
              <a:t>Numerical </a:t>
            </a:r>
            <a:r>
              <a:rPr sz="4000" dirty="0">
                <a:solidFill>
                  <a:srgbClr val="FFC000"/>
                </a:solidFill>
              </a:rPr>
              <a:t>Methods</a:t>
            </a:r>
            <a:r>
              <a:rPr sz="4000" spc="-85" dirty="0">
                <a:solidFill>
                  <a:srgbClr val="FFC000"/>
                </a:solidFill>
              </a:rPr>
              <a:t> </a:t>
            </a:r>
            <a:r>
              <a:rPr sz="4000" spc="-25" dirty="0">
                <a:solidFill>
                  <a:srgbClr val="FFC000"/>
                </a:solidFill>
              </a:rPr>
              <a:t>and </a:t>
            </a:r>
            <a:r>
              <a:rPr sz="4000" spc="-10" dirty="0">
                <a:solidFill>
                  <a:srgbClr val="FFC000"/>
                </a:solidFill>
              </a:rPr>
              <a:t>Concurrency</a:t>
            </a:r>
            <a:endParaRPr sz="4000"/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FACB18"/>
                </a:solidFill>
              </a:rPr>
              <a:t>Thread</a:t>
            </a:r>
            <a:r>
              <a:rPr sz="2400" spc="-35" dirty="0">
                <a:solidFill>
                  <a:srgbClr val="FACB18"/>
                </a:solidFill>
              </a:rPr>
              <a:t> </a:t>
            </a:r>
            <a:r>
              <a:rPr sz="2400" spc="-10" dirty="0">
                <a:solidFill>
                  <a:srgbClr val="FACB18"/>
                </a:solidFill>
              </a:rPr>
              <a:t>Synchronization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Race</a:t>
            </a:r>
            <a:r>
              <a:rPr spc="-45" dirty="0"/>
              <a:t> </a:t>
            </a:r>
            <a:r>
              <a:rPr spc="-120" dirty="0"/>
              <a:t>Condition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74420"/>
            <a:ext cx="8350250" cy="302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0665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When the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order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of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execution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of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statements </a:t>
            </a:r>
            <a:r>
              <a:rPr sz="3200" dirty="0">
                <a:latin typeface="Arial"/>
                <a:cs typeface="Arial"/>
              </a:rPr>
              <a:t>changes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result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of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operation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then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we </a:t>
            </a:r>
            <a:r>
              <a:rPr sz="3200" dirty="0">
                <a:latin typeface="Arial"/>
                <a:cs typeface="Arial"/>
              </a:rPr>
              <a:t>call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such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45" dirty="0">
                <a:latin typeface="Arial"/>
                <a:cs typeface="Arial"/>
              </a:rPr>
              <a:t>condition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highlight>
                  <a:srgbClr val="FFFF00"/>
                </a:highlight>
                <a:latin typeface="Arial"/>
                <a:cs typeface="Arial"/>
              </a:rPr>
              <a:t>Race</a:t>
            </a:r>
            <a:r>
              <a:rPr sz="3200" spc="-4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3200" spc="-10" dirty="0">
                <a:highlight>
                  <a:srgbClr val="FFFF00"/>
                </a:highlight>
                <a:latin typeface="Arial"/>
                <a:cs typeface="Arial"/>
              </a:rPr>
              <a:t>condition</a:t>
            </a:r>
            <a:r>
              <a:rPr sz="3200" spc="-10" dirty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  <a:p>
            <a:pPr marL="355600" marR="5080" indent="-342900">
              <a:lnSpc>
                <a:spcPct val="100299"/>
              </a:lnSpc>
              <a:spcBef>
                <a:spcPts val="565"/>
              </a:spcBef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A</a:t>
            </a:r>
            <a:r>
              <a:rPr sz="3200" spc="-2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race</a:t>
            </a:r>
            <a:r>
              <a:rPr sz="3200" spc="-3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condition</a:t>
            </a:r>
            <a:r>
              <a:rPr sz="3200" spc="-3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occurs</a:t>
            </a:r>
            <a:r>
              <a:rPr sz="3200" spc="-3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when</a:t>
            </a:r>
            <a:r>
              <a:rPr sz="3200" spc="-3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two</a:t>
            </a:r>
            <a:r>
              <a:rPr sz="3200" spc="-3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or</a:t>
            </a:r>
            <a:r>
              <a:rPr sz="3200" spc="-3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242729"/>
                </a:solidFill>
                <a:latin typeface="Arial"/>
                <a:cs typeface="Arial"/>
              </a:rPr>
              <a:t>more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threads</a:t>
            </a:r>
            <a:r>
              <a:rPr sz="3200" spc="-3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can</a:t>
            </a:r>
            <a:r>
              <a:rPr sz="3200" spc="-3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access</a:t>
            </a:r>
            <a:r>
              <a:rPr sz="3200" spc="-2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shared</a:t>
            </a:r>
            <a:r>
              <a:rPr sz="3200" spc="-3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data</a:t>
            </a:r>
            <a:r>
              <a:rPr sz="3200" spc="-2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and</a:t>
            </a:r>
            <a:r>
              <a:rPr sz="3200" spc="-3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they</a:t>
            </a:r>
            <a:r>
              <a:rPr sz="3200" spc="-2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242729"/>
                </a:solidFill>
                <a:latin typeface="Arial"/>
                <a:cs typeface="Arial"/>
              </a:rPr>
              <a:t>try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to</a:t>
            </a:r>
            <a:r>
              <a:rPr sz="3200" spc="-2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change</a:t>
            </a:r>
            <a:r>
              <a:rPr sz="3200" spc="-2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it</a:t>
            </a:r>
            <a:r>
              <a:rPr sz="3200" spc="-1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at</a:t>
            </a:r>
            <a:r>
              <a:rPr sz="3200" spc="-1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the</a:t>
            </a:r>
            <a:r>
              <a:rPr sz="3200" spc="-25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42729"/>
                </a:solidFill>
                <a:latin typeface="Arial"/>
                <a:cs typeface="Arial"/>
              </a:rPr>
              <a:t>same</a:t>
            </a:r>
            <a:r>
              <a:rPr sz="3200" spc="-20" dirty="0">
                <a:solidFill>
                  <a:srgbClr val="242729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242729"/>
                </a:solidFill>
                <a:latin typeface="Arial"/>
                <a:cs typeface="Arial"/>
              </a:rPr>
              <a:t>time.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1400" y="1391412"/>
            <a:ext cx="1564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shared=10;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023" y="1782572"/>
            <a:ext cx="2674620" cy="21869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latin typeface="Arial"/>
                <a:cs typeface="Arial"/>
              </a:rPr>
              <a:t>T1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175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int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=Read(shared) </a:t>
            </a:r>
            <a:r>
              <a:rPr sz="2400" spc="-10" dirty="0">
                <a:latin typeface="Arial"/>
                <a:cs typeface="Arial"/>
              </a:rPr>
              <a:t>x=x+1;</a:t>
            </a:r>
            <a:endParaRPr sz="2400" dirty="0">
              <a:latin typeface="Arial"/>
              <a:cs typeface="Arial"/>
            </a:endParaRPr>
          </a:p>
          <a:p>
            <a:pPr marL="12700" marR="1297305">
              <a:lnSpc>
                <a:spcPct val="118300"/>
              </a:lnSpc>
            </a:pPr>
            <a:r>
              <a:rPr sz="2400" spc="-10" dirty="0">
                <a:latin typeface="Arial"/>
                <a:cs typeface="Arial"/>
              </a:rPr>
              <a:t>sleep(1); shared=x;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2081" y="1782572"/>
            <a:ext cx="2682240" cy="21869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spc="-25" dirty="0">
                <a:latin typeface="Arial"/>
                <a:cs typeface="Arial"/>
              </a:rPr>
              <a:t>T2</a:t>
            </a:r>
            <a:endParaRPr sz="2400" dirty="0">
              <a:latin typeface="Arial"/>
              <a:cs typeface="Arial"/>
            </a:endParaRPr>
          </a:p>
          <a:p>
            <a:pPr marL="108585" marR="5080">
              <a:lnSpc>
                <a:spcPct val="1175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int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y=Read(shared) </a:t>
            </a:r>
            <a:r>
              <a:rPr sz="2400" dirty="0">
                <a:latin typeface="Arial"/>
                <a:cs typeface="Arial"/>
              </a:rPr>
              <a:t>y=y-</a:t>
            </a:r>
            <a:r>
              <a:rPr sz="2400" spc="-25" dirty="0">
                <a:latin typeface="Arial"/>
                <a:cs typeface="Arial"/>
              </a:rPr>
              <a:t>1;</a:t>
            </a:r>
            <a:endParaRPr sz="2400" dirty="0">
              <a:latin typeface="Arial"/>
              <a:cs typeface="Arial"/>
            </a:endParaRPr>
          </a:p>
          <a:p>
            <a:pPr marL="108585" marR="1213485">
              <a:lnSpc>
                <a:spcPct val="118300"/>
              </a:lnSpc>
            </a:pPr>
            <a:r>
              <a:rPr sz="2400" spc="-10" dirty="0">
                <a:latin typeface="Arial"/>
                <a:cs typeface="Arial"/>
              </a:rPr>
              <a:t>sleep(1); shared=y;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Critical</a:t>
            </a:r>
            <a:r>
              <a:rPr spc="-60" dirty="0"/>
              <a:t> </a:t>
            </a:r>
            <a:r>
              <a:rPr spc="-10" dirty="0"/>
              <a:t>Sections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2900">
              <a:lnSpc>
                <a:spcPct val="101299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dirty="0"/>
              <a:t>When</a:t>
            </a:r>
            <a:r>
              <a:rPr spc="-45" dirty="0"/>
              <a:t> </a:t>
            </a:r>
            <a:r>
              <a:rPr dirty="0"/>
              <a:t>multiple</a:t>
            </a:r>
            <a:r>
              <a:rPr spc="-40" dirty="0"/>
              <a:t> </a:t>
            </a:r>
            <a:r>
              <a:rPr dirty="0"/>
              <a:t>threads</a:t>
            </a:r>
            <a:r>
              <a:rPr spc="-35" dirty="0"/>
              <a:t> </a:t>
            </a:r>
            <a:r>
              <a:rPr dirty="0"/>
              <a:t>share</a:t>
            </a:r>
            <a:r>
              <a:rPr spc="-40" dirty="0"/>
              <a:t> </a:t>
            </a:r>
            <a:r>
              <a:rPr spc="-10" dirty="0"/>
              <a:t>global </a:t>
            </a:r>
            <a:r>
              <a:rPr dirty="0"/>
              <a:t>resources,</a:t>
            </a:r>
            <a:r>
              <a:rPr spc="-5" dirty="0"/>
              <a:t> </a:t>
            </a:r>
            <a:r>
              <a:rPr dirty="0"/>
              <a:t>they</a:t>
            </a:r>
            <a:r>
              <a:rPr spc="-5" dirty="0"/>
              <a:t> </a:t>
            </a:r>
            <a:r>
              <a:rPr dirty="0"/>
              <a:t>may</a:t>
            </a:r>
            <a:r>
              <a:rPr spc="-5" dirty="0"/>
              <a:t> </a:t>
            </a:r>
            <a:r>
              <a:rPr dirty="0"/>
              <a:t>interfere</a:t>
            </a:r>
            <a:r>
              <a:rPr spc="-1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each</a:t>
            </a:r>
            <a:r>
              <a:rPr spc="-10" dirty="0"/>
              <a:t> other</a:t>
            </a:r>
          </a:p>
          <a:p>
            <a:pPr marL="355600" marR="121285" indent="-342900">
              <a:lnSpc>
                <a:spcPct val="101899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dirty="0"/>
              <a:t>We</a:t>
            </a:r>
            <a:r>
              <a:rPr spc="-60" dirty="0"/>
              <a:t> </a:t>
            </a:r>
            <a:r>
              <a:rPr dirty="0"/>
              <a:t>need</a:t>
            </a:r>
            <a:r>
              <a:rPr spc="-4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45" dirty="0"/>
              <a:t>protection</a:t>
            </a:r>
            <a:r>
              <a:rPr spc="-55" dirty="0"/>
              <a:t> </a:t>
            </a:r>
            <a:r>
              <a:rPr dirty="0"/>
              <a:t>mechanism</a:t>
            </a:r>
            <a:r>
              <a:rPr spc="-55" dirty="0"/>
              <a:t> </a:t>
            </a:r>
            <a:r>
              <a:rPr spc="80" dirty="0"/>
              <a:t>to</a:t>
            </a:r>
            <a:r>
              <a:rPr spc="-50" dirty="0"/>
              <a:t> </a:t>
            </a:r>
            <a:r>
              <a:rPr spc="-10" dirty="0"/>
              <a:t>prevent </a:t>
            </a:r>
            <a:r>
              <a:rPr dirty="0"/>
              <a:t>this</a:t>
            </a:r>
            <a:r>
              <a:rPr spc="95" dirty="0"/>
              <a:t> </a:t>
            </a:r>
            <a:r>
              <a:rPr spc="-10" dirty="0"/>
              <a:t>interference</a:t>
            </a:r>
          </a:p>
          <a:p>
            <a:pPr marL="355600" marR="247015" indent="-342900">
              <a:lnSpc>
                <a:spcPts val="3820"/>
              </a:lnSpc>
              <a:spcBef>
                <a:spcPts val="665"/>
              </a:spcBef>
              <a:buFont typeface="Arial"/>
              <a:buChar char="•"/>
              <a:tabLst>
                <a:tab pos="355600" algn="l"/>
              </a:tabLst>
            </a:pPr>
            <a:r>
              <a:rPr b="1" dirty="0">
                <a:latin typeface="Arial"/>
                <a:cs typeface="Arial"/>
              </a:rPr>
              <a:t>Critical</a:t>
            </a:r>
            <a:r>
              <a:rPr b="1" spc="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section</a:t>
            </a:r>
            <a:r>
              <a:rPr b="1" spc="70" dirty="0">
                <a:latin typeface="Arial"/>
                <a:cs typeface="Arial"/>
              </a:rPr>
              <a:t> </a:t>
            </a:r>
            <a:r>
              <a:rPr spc="180" dirty="0"/>
              <a:t>-</a:t>
            </a:r>
            <a:r>
              <a:rPr spc="70" dirty="0"/>
              <a:t> </a:t>
            </a:r>
            <a:r>
              <a:rPr dirty="0"/>
              <a:t>section</a:t>
            </a:r>
            <a:r>
              <a:rPr spc="55" dirty="0"/>
              <a:t> </a:t>
            </a:r>
            <a:r>
              <a:rPr spc="50" dirty="0"/>
              <a:t>of</a:t>
            </a:r>
            <a:r>
              <a:rPr spc="70" dirty="0"/>
              <a:t> </a:t>
            </a:r>
            <a:r>
              <a:rPr dirty="0"/>
              <a:t>code</a:t>
            </a:r>
            <a:r>
              <a:rPr spc="60" dirty="0"/>
              <a:t> </a:t>
            </a:r>
            <a:r>
              <a:rPr dirty="0"/>
              <a:t>that</a:t>
            </a:r>
            <a:r>
              <a:rPr spc="65" dirty="0"/>
              <a:t> </a:t>
            </a:r>
            <a:r>
              <a:rPr spc="-20" dirty="0"/>
              <a:t>need </a:t>
            </a:r>
            <a:r>
              <a:rPr dirty="0"/>
              <a:t>this</a:t>
            </a:r>
            <a:r>
              <a:rPr spc="95" dirty="0"/>
              <a:t> </a:t>
            </a:r>
            <a:r>
              <a:rPr spc="35" dirty="0"/>
              <a:t>protection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4507991"/>
            <a:ext cx="8095488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Real</a:t>
            </a:r>
            <a:r>
              <a:rPr spc="-50" dirty="0"/>
              <a:t> </a:t>
            </a:r>
            <a:r>
              <a:rPr dirty="0"/>
              <a:t>Life</a:t>
            </a:r>
            <a:r>
              <a:rPr spc="-50" dirty="0"/>
              <a:t> </a:t>
            </a:r>
            <a:r>
              <a:rPr dirty="0"/>
              <a:t>Critical</a:t>
            </a:r>
            <a:r>
              <a:rPr spc="-45" dirty="0"/>
              <a:t> </a:t>
            </a:r>
            <a:r>
              <a:rPr spc="-645" dirty="0"/>
              <a:t>Section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04543"/>
            <a:ext cx="9144000" cy="5151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Thread</a:t>
            </a:r>
            <a:r>
              <a:rPr spc="-50" dirty="0"/>
              <a:t> </a:t>
            </a:r>
            <a:r>
              <a:rPr spc="-280" dirty="0"/>
              <a:t>interference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39367"/>
            <a:ext cx="8885764" cy="60533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445385">
              <a:lnSpc>
                <a:spcPct val="110000"/>
              </a:lnSpc>
              <a:spcBef>
                <a:spcPts val="40"/>
              </a:spcBef>
            </a:pPr>
            <a:r>
              <a:rPr sz="1600" b="1" spc="-10" dirty="0">
                <a:latin typeface="Courier New"/>
                <a:cs typeface="Courier New"/>
              </a:rPr>
              <a:t>#include&lt;stdio.h&gt; #include&lt;pthread.h&gt; </a:t>
            </a:r>
            <a:r>
              <a:rPr sz="1600" b="1" dirty="0">
                <a:latin typeface="Courier New"/>
                <a:cs typeface="Courier New"/>
              </a:rPr>
              <a:t>int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shared=10;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00" b="1" dirty="0">
                <a:latin typeface="Courier New"/>
                <a:cs typeface="Courier New"/>
              </a:rPr>
              <a:t>void*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fun1(void*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20" dirty="0">
                <a:latin typeface="Courier New"/>
                <a:cs typeface="Courier New"/>
              </a:rPr>
              <a:t>arg)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600" b="1" spc="-50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180975" marR="2781300">
              <a:lnSpc>
                <a:spcPct val="105500"/>
              </a:lnSpc>
              <a:spcBef>
                <a:spcPts val="120"/>
              </a:spcBef>
            </a:pPr>
            <a:r>
              <a:rPr sz="1600" b="1" dirty="0">
                <a:latin typeface="Courier New"/>
                <a:cs typeface="Courier New"/>
              </a:rPr>
              <a:t>int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x=shared; </a:t>
            </a:r>
            <a:r>
              <a:rPr sz="1600" b="1" spc="-20" dirty="0">
                <a:latin typeface="Courier New"/>
                <a:cs typeface="Courier New"/>
              </a:rPr>
              <a:t>x++;</a:t>
            </a:r>
            <a:endParaRPr sz="1600" dirty="0">
              <a:latin typeface="Courier New"/>
              <a:cs typeface="Courier New"/>
            </a:endParaRPr>
          </a:p>
          <a:p>
            <a:pPr marL="180975" marR="3117850">
              <a:lnSpc>
                <a:spcPct val="105500"/>
              </a:lnSpc>
              <a:spcBef>
                <a:spcPts val="114"/>
              </a:spcBef>
            </a:pPr>
            <a:r>
              <a:rPr sz="1600" b="1" spc="-10" dirty="0">
                <a:latin typeface="Courier New"/>
                <a:cs typeface="Courier New"/>
              </a:rPr>
              <a:t>sleep(1); shared=x;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b="1" spc="-50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00" b="1" dirty="0">
                <a:latin typeface="Courier New"/>
                <a:cs typeface="Courier New"/>
              </a:rPr>
              <a:t>void*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fun2(void*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20" dirty="0">
                <a:latin typeface="Courier New"/>
                <a:cs typeface="Courier New"/>
              </a:rPr>
              <a:t>arg)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600" b="1" spc="-50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349250" marR="2613025">
              <a:lnSpc>
                <a:spcPct val="105500"/>
              </a:lnSpc>
              <a:spcBef>
                <a:spcPts val="120"/>
              </a:spcBef>
            </a:pPr>
            <a:r>
              <a:rPr sz="1600" b="1" dirty="0">
                <a:latin typeface="Courier New"/>
                <a:cs typeface="Courier New"/>
              </a:rPr>
              <a:t>int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y=shared; y--</a:t>
            </a:r>
            <a:r>
              <a:rPr sz="1600" b="1" spc="-50" dirty="0">
                <a:latin typeface="Courier New"/>
                <a:cs typeface="Courier New"/>
              </a:rPr>
              <a:t>;</a:t>
            </a:r>
            <a:endParaRPr sz="1600" dirty="0">
              <a:latin typeface="Courier New"/>
              <a:cs typeface="Courier New"/>
            </a:endParaRPr>
          </a:p>
          <a:p>
            <a:pPr marL="349250" marR="2949575">
              <a:lnSpc>
                <a:spcPct val="105500"/>
              </a:lnSpc>
              <a:spcBef>
                <a:spcPts val="120"/>
              </a:spcBef>
            </a:pPr>
            <a:r>
              <a:rPr sz="1600" b="1" spc="-10" dirty="0">
                <a:latin typeface="Courier New"/>
                <a:cs typeface="Courier New"/>
              </a:rPr>
              <a:t>sleep(1); shared=y;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0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600" b="1" dirty="0">
                <a:latin typeface="Courier New"/>
                <a:cs typeface="Courier New"/>
              </a:rPr>
              <a:t>void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main()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b="1" spc="-50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  <a:spcBef>
                <a:spcPts val="75"/>
              </a:spcBef>
            </a:pPr>
            <a:r>
              <a:rPr sz="1600" b="1" dirty="0">
                <a:latin typeface="Courier New"/>
                <a:cs typeface="Courier New"/>
              </a:rPr>
              <a:t>pthread_t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thread1,thread2;</a:t>
            </a:r>
            <a:endParaRPr sz="1600" dirty="0">
              <a:latin typeface="Courier New"/>
              <a:cs typeface="Courier New"/>
            </a:endParaRPr>
          </a:p>
          <a:p>
            <a:pPr marL="685800" marR="5080" indent="-336550">
              <a:lnSpc>
                <a:spcPct val="105500"/>
              </a:lnSpc>
              <a:spcBef>
                <a:spcPts val="114"/>
              </a:spcBef>
            </a:pPr>
            <a:r>
              <a:rPr sz="1600" b="1" spc="-10" dirty="0">
                <a:latin typeface="Courier New"/>
                <a:cs typeface="Courier New"/>
              </a:rPr>
              <a:t>pthread_create(&amp;thread2,NULL,fun1,NULL); pthread_create(&amp;thread1,NULL,fun2,NULL);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600" dirty="0">
              <a:latin typeface="Courier New"/>
              <a:cs typeface="Courier New"/>
            </a:endParaRPr>
          </a:p>
          <a:p>
            <a:pPr marL="349250">
              <a:lnSpc>
                <a:spcPct val="100000"/>
              </a:lnSpc>
            </a:pPr>
            <a:r>
              <a:rPr sz="1600" b="1" spc="-10" dirty="0">
                <a:latin typeface="Courier New"/>
                <a:cs typeface="Courier New"/>
              </a:rPr>
              <a:t>pthread_join(thread2,NULL);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600" dirty="0">
              <a:latin typeface="Courier New"/>
              <a:cs typeface="Courier New"/>
            </a:endParaRPr>
          </a:p>
          <a:p>
            <a:pPr marL="349250" marR="1435100">
              <a:lnSpc>
                <a:spcPct val="112700"/>
              </a:lnSpc>
            </a:pPr>
            <a:r>
              <a:rPr sz="1600" b="1" spc="-10" dirty="0">
                <a:latin typeface="Courier New"/>
                <a:cs typeface="Courier New"/>
              </a:rPr>
              <a:t>pthread_join(thread1,NULL); printf("%d\n",shared);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b="1" spc="-50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Critical</a:t>
            </a:r>
            <a:r>
              <a:rPr spc="-60" dirty="0"/>
              <a:t> </a:t>
            </a:r>
            <a:r>
              <a:rPr spc="-10" dirty="0"/>
              <a:t>Section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74420"/>
            <a:ext cx="7451090" cy="597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The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critical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section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that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needs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80" dirty="0">
                <a:latin typeface="Arial"/>
                <a:cs typeface="Arial"/>
              </a:rPr>
              <a:t>to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be </a:t>
            </a:r>
            <a:r>
              <a:rPr sz="3200" spc="45" dirty="0">
                <a:latin typeface="Arial"/>
                <a:cs typeface="Arial"/>
              </a:rPr>
              <a:t>protected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this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code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this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spc="70" dirty="0">
                <a:latin typeface="Arial"/>
                <a:cs typeface="Arial"/>
              </a:rPr>
              <a:t>bit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45" dirty="0">
                <a:latin typeface="Arial"/>
                <a:cs typeface="Arial"/>
              </a:rPr>
              <a:t>both </a:t>
            </a:r>
            <a:r>
              <a:rPr sz="3200" spc="-10" dirty="0">
                <a:latin typeface="Arial"/>
                <a:cs typeface="Arial"/>
              </a:rPr>
              <a:t>threads:</a:t>
            </a:r>
            <a:endParaRPr sz="32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359"/>
              </a:spcBef>
            </a:pPr>
            <a:r>
              <a:rPr sz="3200" b="1" dirty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sz="3200" b="1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ourier New"/>
                <a:cs typeface="Courier New"/>
              </a:rPr>
              <a:t>x=shared;</a:t>
            </a:r>
            <a:endParaRPr sz="3200">
              <a:latin typeface="Courier New"/>
              <a:cs typeface="Courier New"/>
            </a:endParaRPr>
          </a:p>
          <a:p>
            <a:pPr marL="501650">
              <a:lnSpc>
                <a:spcPct val="100000"/>
              </a:lnSpc>
              <a:spcBef>
                <a:spcPts val="670"/>
              </a:spcBef>
            </a:pPr>
            <a:r>
              <a:rPr sz="3200" b="1" spc="-20" dirty="0">
                <a:solidFill>
                  <a:srgbClr val="FF0000"/>
                </a:solidFill>
                <a:latin typeface="Courier New"/>
                <a:cs typeface="Courier New"/>
              </a:rPr>
              <a:t>x++;</a:t>
            </a:r>
            <a:endParaRPr sz="3200">
              <a:latin typeface="Courier New"/>
              <a:cs typeface="Courier New"/>
            </a:endParaRPr>
          </a:p>
          <a:p>
            <a:pPr marL="501650" marR="3518535">
              <a:lnSpc>
                <a:spcPts val="4420"/>
              </a:lnSpc>
              <a:spcBef>
                <a:spcPts val="215"/>
              </a:spcBef>
              <a:tabLst>
                <a:tab pos="3190875" algn="l"/>
              </a:tabLst>
            </a:pPr>
            <a:r>
              <a:rPr sz="3200" b="1" spc="-10" dirty="0">
                <a:solidFill>
                  <a:srgbClr val="FF0000"/>
                </a:solidFill>
                <a:latin typeface="Courier New"/>
                <a:cs typeface="Courier New"/>
              </a:rPr>
              <a:t>sleep(1); shared=x;</a:t>
            </a:r>
            <a:r>
              <a:rPr sz="320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3200" b="1" spc="-25" dirty="0">
                <a:solidFill>
                  <a:srgbClr val="FF0000"/>
                </a:solidFill>
                <a:latin typeface="Courier New"/>
                <a:cs typeface="Courier New"/>
              </a:rPr>
              <a:t>and</a:t>
            </a:r>
            <a:endParaRPr sz="3200">
              <a:latin typeface="Courier New"/>
              <a:cs typeface="Courier New"/>
            </a:endParaRPr>
          </a:p>
          <a:p>
            <a:pPr marL="501650" marR="3763010">
              <a:lnSpc>
                <a:spcPts val="4390"/>
              </a:lnSpc>
              <a:spcBef>
                <a:spcPts val="90"/>
              </a:spcBef>
            </a:pPr>
            <a:r>
              <a:rPr sz="3200" b="1" dirty="0">
                <a:latin typeface="Courier New"/>
                <a:cs typeface="Courier New"/>
              </a:rPr>
              <a:t>int</a:t>
            </a:r>
            <a:r>
              <a:rPr sz="3200" b="1" spc="-55" dirty="0">
                <a:latin typeface="Courier New"/>
                <a:cs typeface="Courier New"/>
              </a:rPr>
              <a:t> </a:t>
            </a:r>
            <a:r>
              <a:rPr sz="3200" b="1" spc="-10" dirty="0">
                <a:latin typeface="Courier New"/>
                <a:cs typeface="Courier New"/>
              </a:rPr>
              <a:t>y=shared; </a:t>
            </a:r>
            <a:r>
              <a:rPr sz="3200" b="1" spc="-25" dirty="0">
                <a:latin typeface="Courier New"/>
                <a:cs typeface="Courier New"/>
              </a:rPr>
              <a:t>y--</a:t>
            </a:r>
            <a:r>
              <a:rPr sz="3200" b="1" spc="-50" dirty="0">
                <a:latin typeface="Courier New"/>
                <a:cs typeface="Courier New"/>
              </a:rPr>
              <a:t>;</a:t>
            </a:r>
            <a:endParaRPr sz="3200">
              <a:latin typeface="Courier New"/>
              <a:cs typeface="Courier New"/>
            </a:endParaRPr>
          </a:p>
          <a:p>
            <a:pPr marL="501650" marR="4740910">
              <a:lnSpc>
                <a:spcPts val="4390"/>
              </a:lnSpc>
            </a:pPr>
            <a:r>
              <a:rPr sz="3200" b="1" spc="-10" dirty="0">
                <a:latin typeface="Courier New"/>
                <a:cs typeface="Courier New"/>
              </a:rPr>
              <a:t>sleep(1); shared=y;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Protecting</a:t>
            </a:r>
            <a:r>
              <a:rPr spc="-65" dirty="0"/>
              <a:t> </a:t>
            </a:r>
            <a:r>
              <a:rPr dirty="0"/>
              <a:t>Critical</a:t>
            </a:r>
            <a:r>
              <a:rPr spc="-65" dirty="0"/>
              <a:t> </a:t>
            </a:r>
            <a:r>
              <a:rPr spc="-295" dirty="0"/>
              <a:t>Sections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992124"/>
            <a:ext cx="7964805" cy="398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16900"/>
              </a:lnSpc>
              <a:spcBef>
                <a:spcPts val="100"/>
              </a:spcBef>
              <a:buChar char="•"/>
              <a:tabLst>
                <a:tab pos="350520" algn="l"/>
                <a:tab pos="354965" algn="l"/>
              </a:tabLst>
            </a:pPr>
            <a:r>
              <a:rPr sz="3200" dirty="0">
                <a:latin typeface="Arial"/>
                <a:cs typeface="Arial"/>
              </a:rPr>
              <a:t>	The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critical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section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spc="45" dirty="0">
                <a:latin typeface="Arial"/>
                <a:cs typeface="Arial"/>
              </a:rPr>
              <a:t>protected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by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mutex: pthread_mutex_lock(mutex)</a:t>
            </a:r>
            <a:endParaRPr sz="3200" dirty="0">
              <a:latin typeface="Arial"/>
              <a:cs typeface="Arial"/>
            </a:endParaRPr>
          </a:p>
          <a:p>
            <a:pPr marL="746125" marR="4032250">
              <a:lnSpc>
                <a:spcPts val="4390"/>
              </a:lnSpc>
              <a:spcBef>
                <a:spcPts val="45"/>
              </a:spcBef>
            </a:pPr>
            <a:r>
              <a:rPr sz="3200" b="1" dirty="0">
                <a:latin typeface="Courier New"/>
                <a:cs typeface="Courier New"/>
              </a:rPr>
              <a:t>int</a:t>
            </a:r>
            <a:r>
              <a:rPr sz="3200" b="1" spc="-55" dirty="0">
                <a:latin typeface="Courier New"/>
                <a:cs typeface="Courier New"/>
              </a:rPr>
              <a:t> </a:t>
            </a:r>
            <a:r>
              <a:rPr sz="3200" b="1" spc="-10" dirty="0">
                <a:latin typeface="Courier New"/>
                <a:cs typeface="Courier New"/>
              </a:rPr>
              <a:t>y=shared; </a:t>
            </a:r>
            <a:r>
              <a:rPr sz="3200" b="1" spc="-25" dirty="0">
                <a:latin typeface="Courier New"/>
                <a:cs typeface="Courier New"/>
              </a:rPr>
              <a:t>y--</a:t>
            </a:r>
            <a:r>
              <a:rPr sz="3200" b="1" spc="-50" dirty="0">
                <a:latin typeface="Courier New"/>
                <a:cs typeface="Courier New"/>
              </a:rPr>
              <a:t>;</a:t>
            </a:r>
            <a:endParaRPr sz="3200" dirty="0">
              <a:latin typeface="Courier New"/>
              <a:cs typeface="Courier New"/>
            </a:endParaRPr>
          </a:p>
          <a:p>
            <a:pPr marL="746125" marR="5010150">
              <a:lnSpc>
                <a:spcPts val="4390"/>
              </a:lnSpc>
              <a:spcBef>
                <a:spcPts val="125"/>
              </a:spcBef>
            </a:pPr>
            <a:r>
              <a:rPr sz="3200" b="1" spc="-10" dirty="0">
                <a:latin typeface="Courier New"/>
                <a:cs typeface="Courier New"/>
              </a:rPr>
              <a:t>sleep(1); shared=y;</a:t>
            </a:r>
            <a:endParaRPr sz="3200" dirty="0">
              <a:latin typeface="Courier New"/>
              <a:cs typeface="Courier New"/>
            </a:endParaRPr>
          </a:p>
          <a:p>
            <a:pPr marL="238125">
              <a:lnSpc>
                <a:spcPct val="100000"/>
              </a:lnSpc>
              <a:spcBef>
                <a:spcPts val="630"/>
              </a:spcBef>
            </a:pPr>
            <a:r>
              <a:rPr sz="3200" spc="-10" dirty="0">
                <a:latin typeface="Arial"/>
                <a:cs typeface="Arial"/>
              </a:rPr>
              <a:t>pthread_mutex_unlock(mutex)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Pthread</a:t>
            </a:r>
            <a:r>
              <a:rPr spc="-50" dirty="0"/>
              <a:t> </a:t>
            </a:r>
            <a:r>
              <a:rPr dirty="0"/>
              <a:t>Mutex</a:t>
            </a:r>
            <a:r>
              <a:rPr lang="en-US" dirty="0"/>
              <a:t> function</a:t>
            </a:r>
            <a:endParaRPr spc="-425" dirty="0"/>
          </a:p>
        </p:txBody>
      </p:sp>
      <p:sp>
        <p:nvSpPr>
          <p:cNvPr id="3" name="object 3"/>
          <p:cNvSpPr txBox="1"/>
          <p:nvPr/>
        </p:nvSpPr>
        <p:spPr>
          <a:xfrm>
            <a:off x="258236" y="983996"/>
            <a:ext cx="8533765" cy="542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355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3000" dirty="0">
                <a:latin typeface="Arial"/>
                <a:cs typeface="Arial"/>
              </a:rPr>
              <a:t>pthread_mutex_init</a:t>
            </a:r>
            <a:r>
              <a:rPr sz="3000" spc="4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(mutex,attr)</a:t>
            </a:r>
            <a:endParaRPr sz="3000"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80000"/>
              </a:lnSpc>
              <a:spcBef>
                <a:spcPts val="570"/>
              </a:spcBef>
              <a:buChar char="–"/>
              <a:tabLst>
                <a:tab pos="755650" algn="l"/>
              </a:tabLst>
            </a:pPr>
            <a:r>
              <a:rPr sz="2600" dirty="0">
                <a:latin typeface="Arial"/>
                <a:cs typeface="Arial"/>
              </a:rPr>
              <a:t>Initialises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mutex,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75" dirty="0">
                <a:latin typeface="Arial"/>
                <a:cs typeface="Arial"/>
              </a:rPr>
              <a:t>"attr"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optional,;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should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be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set </a:t>
            </a:r>
            <a:r>
              <a:rPr sz="2600" spc="65" dirty="0">
                <a:latin typeface="Arial"/>
                <a:cs typeface="Arial"/>
              </a:rPr>
              <a:t>to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NULL</a:t>
            </a:r>
            <a:endParaRPr sz="2600" dirty="0">
              <a:latin typeface="Arial"/>
              <a:cs typeface="Arial"/>
            </a:endParaRPr>
          </a:p>
          <a:p>
            <a:pPr marL="354965" indent="-342265">
              <a:lnSpc>
                <a:spcPts val="3435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Arial"/>
                <a:cs typeface="Arial"/>
              </a:rPr>
              <a:t>pthread_mutex_destroy</a:t>
            </a:r>
            <a:r>
              <a:rPr sz="3000" spc="114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(mutex)</a:t>
            </a:r>
            <a:endParaRPr sz="3000" dirty="0">
              <a:latin typeface="Arial"/>
              <a:cs typeface="Arial"/>
            </a:endParaRPr>
          </a:p>
          <a:p>
            <a:pPr marL="755650" lvl="1" indent="-285750">
              <a:lnSpc>
                <a:spcPts val="3010"/>
              </a:lnSpc>
              <a:buChar char="–"/>
              <a:tabLst>
                <a:tab pos="755650" algn="l"/>
              </a:tabLst>
            </a:pPr>
            <a:r>
              <a:rPr sz="2600" spc="-10" dirty="0">
                <a:latin typeface="Arial"/>
                <a:cs typeface="Arial"/>
              </a:rPr>
              <a:t>Frees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resources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used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by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mutex</a:t>
            </a:r>
            <a:endParaRPr sz="2600" dirty="0">
              <a:latin typeface="Arial"/>
              <a:cs typeface="Arial"/>
            </a:endParaRPr>
          </a:p>
          <a:p>
            <a:pPr marL="354965" indent="-342265">
              <a:lnSpc>
                <a:spcPts val="3490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Arial"/>
                <a:cs typeface="Arial"/>
              </a:rPr>
              <a:t>pthread_mutex_lock</a:t>
            </a:r>
            <a:r>
              <a:rPr sz="3000" spc="15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(mutex)</a:t>
            </a:r>
            <a:endParaRPr sz="3000" dirty="0">
              <a:latin typeface="Arial"/>
              <a:cs typeface="Arial"/>
            </a:endParaRPr>
          </a:p>
          <a:p>
            <a:pPr marL="755650" marR="291465" lvl="1" indent="-285750">
              <a:lnSpc>
                <a:spcPct val="76900"/>
              </a:lnSpc>
              <a:spcBef>
                <a:spcPts val="670"/>
              </a:spcBef>
              <a:buChar char="–"/>
              <a:tabLst>
                <a:tab pos="755650" algn="l"/>
              </a:tabLst>
            </a:pPr>
            <a:r>
              <a:rPr sz="2600" dirty="0">
                <a:latin typeface="Arial"/>
                <a:cs typeface="Arial"/>
              </a:rPr>
              <a:t>Locks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mutex.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If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mutex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already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locked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by </a:t>
            </a:r>
            <a:r>
              <a:rPr sz="2600" dirty="0">
                <a:latin typeface="Arial"/>
                <a:cs typeface="Arial"/>
              </a:rPr>
              <a:t>another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thread,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will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wait,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until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acquires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6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lock</a:t>
            </a:r>
            <a:endParaRPr sz="2600" dirty="0">
              <a:latin typeface="Arial"/>
              <a:cs typeface="Arial"/>
            </a:endParaRPr>
          </a:p>
          <a:p>
            <a:pPr marL="354965" indent="-342265">
              <a:lnSpc>
                <a:spcPts val="3435"/>
              </a:lnSpc>
              <a:buChar char="•"/>
              <a:tabLst>
                <a:tab pos="354965" algn="l"/>
              </a:tabLst>
            </a:pPr>
            <a:r>
              <a:rPr sz="3000" dirty="0">
                <a:latin typeface="Arial"/>
                <a:cs typeface="Arial"/>
              </a:rPr>
              <a:t>pthread_mutex_unlock</a:t>
            </a:r>
            <a:r>
              <a:rPr sz="3000" spc="13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(mutex)</a:t>
            </a:r>
            <a:endParaRPr sz="3000" dirty="0">
              <a:latin typeface="Arial"/>
              <a:cs typeface="Arial"/>
            </a:endParaRPr>
          </a:p>
          <a:p>
            <a:pPr marL="755650" marR="511175" lvl="1" indent="-285750">
              <a:lnSpc>
                <a:spcPct val="80000"/>
              </a:lnSpc>
              <a:spcBef>
                <a:spcPts val="570"/>
              </a:spcBef>
              <a:buChar char="–"/>
              <a:tabLst>
                <a:tab pos="755650" algn="l"/>
              </a:tabLst>
            </a:pPr>
            <a:r>
              <a:rPr sz="2600" dirty="0">
                <a:latin typeface="Arial"/>
                <a:cs typeface="Arial"/>
              </a:rPr>
              <a:t>Unlocks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mutex.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If</a:t>
            </a:r>
            <a:r>
              <a:rPr sz="2600" spc="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another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thread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waiting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spc="3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lock</a:t>
            </a:r>
            <a:r>
              <a:rPr sz="2600" spc="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mutex,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lock</a:t>
            </a:r>
            <a:r>
              <a:rPr sz="2600" spc="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will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be</a:t>
            </a:r>
            <a:r>
              <a:rPr sz="2600" spc="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transfered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spc="60" dirty="0">
                <a:latin typeface="Arial"/>
                <a:cs typeface="Arial"/>
              </a:rPr>
              <a:t>to </a:t>
            </a:r>
            <a:r>
              <a:rPr sz="2600" spc="-2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waiting</a:t>
            </a:r>
            <a:r>
              <a:rPr sz="2600" spc="14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thread.</a:t>
            </a:r>
            <a:endParaRPr sz="2600" dirty="0">
              <a:latin typeface="Arial"/>
              <a:cs typeface="Arial"/>
            </a:endParaRPr>
          </a:p>
          <a:p>
            <a:pPr marL="354965" indent="-342265">
              <a:lnSpc>
                <a:spcPts val="3435"/>
              </a:lnSpc>
              <a:buChar char="•"/>
              <a:tabLst>
                <a:tab pos="354965" algn="l"/>
              </a:tabLst>
            </a:pPr>
            <a:r>
              <a:rPr sz="3000" spc="-10" dirty="0">
                <a:latin typeface="Arial"/>
                <a:cs typeface="Arial"/>
              </a:rPr>
              <a:t>pthread_mutex_t</a:t>
            </a:r>
            <a:endParaRPr sz="3000" dirty="0">
              <a:latin typeface="Arial"/>
              <a:cs typeface="Arial"/>
            </a:endParaRPr>
          </a:p>
          <a:p>
            <a:pPr marL="755650" lvl="1" indent="-285750">
              <a:lnSpc>
                <a:spcPts val="3070"/>
              </a:lnSpc>
              <a:buChar char="–"/>
              <a:tabLst>
                <a:tab pos="755650" algn="l"/>
              </a:tabLst>
            </a:pPr>
            <a:r>
              <a:rPr sz="2600" dirty="0">
                <a:latin typeface="Arial"/>
                <a:cs typeface="Arial"/>
              </a:rPr>
              <a:t>This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 mutex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datatype.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Deadlocks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74420"/>
            <a:ext cx="8324215" cy="50596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842010" indent="-342900">
              <a:lnSpc>
                <a:spcPct val="101299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With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mutexes,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there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possibility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of </a:t>
            </a:r>
            <a:r>
              <a:rPr sz="3200" spc="-10" dirty="0">
                <a:latin typeface="Arial"/>
                <a:cs typeface="Arial"/>
              </a:rPr>
              <a:t>deadlocks.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299"/>
              </a:lnSpc>
              <a:spcBef>
                <a:spcPts val="54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This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when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all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threads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are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waiting</a:t>
            </a:r>
            <a:r>
              <a:rPr sz="3200" spc="-25" dirty="0">
                <a:latin typeface="Arial"/>
                <a:cs typeface="Arial"/>
              </a:rPr>
              <a:t> for </a:t>
            </a:r>
            <a:r>
              <a:rPr sz="3200" dirty="0">
                <a:latin typeface="Arial"/>
                <a:cs typeface="Arial"/>
              </a:rPr>
              <a:t>different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mutexes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which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are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locked</a:t>
            </a:r>
            <a:r>
              <a:rPr sz="3200" spc="75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by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other </a:t>
            </a:r>
            <a:r>
              <a:rPr sz="3200" dirty="0">
                <a:latin typeface="Arial"/>
                <a:cs typeface="Arial"/>
              </a:rPr>
              <a:t>threads.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E.g.:</a:t>
            </a:r>
            <a:endParaRPr sz="32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565"/>
              </a:spcBef>
              <a:buChar char="–"/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Thread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locks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Mutex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650"/>
              </a:spcBef>
              <a:buChar char="–"/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Thread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locks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Mutex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625"/>
              </a:spcBef>
              <a:buChar char="–"/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Thread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attempts</a:t>
            </a:r>
            <a:r>
              <a:rPr sz="2800" spc="65" dirty="0">
                <a:latin typeface="Arial"/>
                <a:cs typeface="Arial"/>
              </a:rPr>
              <a:t> to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lock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Mutex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550"/>
              </a:spcBef>
              <a:buChar char="–"/>
              <a:tabLst>
                <a:tab pos="755015" algn="l"/>
              </a:tabLst>
            </a:pPr>
            <a:r>
              <a:rPr sz="2800" dirty="0">
                <a:latin typeface="Arial"/>
                <a:cs typeface="Arial"/>
              </a:rPr>
              <a:t>Thread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attempts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to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lock</a:t>
            </a:r>
            <a:r>
              <a:rPr sz="2800" spc="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Mutex</a:t>
            </a:r>
            <a:r>
              <a:rPr sz="2800" spc="8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625"/>
              </a:spcBef>
              <a:buChar char="–"/>
              <a:tabLst>
                <a:tab pos="755015" algn="l"/>
              </a:tabLst>
            </a:pPr>
            <a:r>
              <a:rPr sz="2800" spc="-10" dirty="0">
                <a:latin typeface="Arial"/>
                <a:cs typeface="Arial"/>
              </a:rPr>
              <a:t>Deadlock!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36" y="24891"/>
            <a:ext cx="8580755" cy="57537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316480" marR="1571625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Ending</a:t>
            </a:r>
            <a:r>
              <a:rPr sz="2800" spc="-40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returning</a:t>
            </a:r>
            <a:r>
              <a:rPr sz="2800" spc="-35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spc="-470" dirty="0">
                <a:solidFill>
                  <a:srgbClr val="FFFFFF"/>
                </a:solidFill>
                <a:latin typeface="Rockwell"/>
                <a:cs typeface="Rockwell"/>
              </a:rPr>
              <a:t>results </a:t>
            </a: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from</a:t>
            </a:r>
            <a:r>
              <a:rPr sz="2800" spc="-30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a</a:t>
            </a:r>
            <a:r>
              <a:rPr sz="2800" spc="-30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Rockwell"/>
                <a:cs typeface="Rockwell"/>
              </a:rPr>
              <a:t>thread</a:t>
            </a:r>
            <a:endParaRPr sz="2800">
              <a:latin typeface="Rockwell"/>
              <a:cs typeface="Rockwell"/>
            </a:endParaRPr>
          </a:p>
          <a:p>
            <a:pPr marL="354965" indent="-342265">
              <a:lnSpc>
                <a:spcPct val="100000"/>
              </a:lnSpc>
              <a:spcBef>
                <a:spcPts val="1480"/>
              </a:spcBef>
              <a:buChar char="•"/>
              <a:tabLst>
                <a:tab pos="354965" algn="l"/>
              </a:tabLst>
            </a:pPr>
            <a:r>
              <a:rPr sz="3600" dirty="0">
                <a:latin typeface="Arial"/>
                <a:cs typeface="Arial"/>
              </a:rPr>
              <a:t>void</a:t>
            </a:r>
            <a:r>
              <a:rPr sz="3600" spc="5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pthread_exit(void</a:t>
            </a:r>
            <a:r>
              <a:rPr sz="3600" spc="50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*retval)</a:t>
            </a:r>
            <a:endParaRPr sz="3600">
              <a:latin typeface="Arial"/>
              <a:cs typeface="Arial"/>
            </a:endParaRPr>
          </a:p>
          <a:p>
            <a:pPr marL="755650" marR="5080" lvl="1" indent="-285750">
              <a:lnSpc>
                <a:spcPct val="99100"/>
              </a:lnSpc>
              <a:spcBef>
                <a:spcPts val="725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This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function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terminates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calling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thread </a:t>
            </a:r>
            <a:r>
              <a:rPr sz="3200" dirty="0">
                <a:latin typeface="Arial"/>
                <a:cs typeface="Arial"/>
              </a:rPr>
              <a:t>and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returns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value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via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location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pointed </a:t>
            </a:r>
            <a:r>
              <a:rPr sz="3200" spc="80" dirty="0">
                <a:latin typeface="Arial"/>
                <a:cs typeface="Arial"/>
              </a:rPr>
              <a:t>to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by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retval.</a:t>
            </a:r>
            <a:endParaRPr sz="3200">
              <a:latin typeface="Arial"/>
              <a:cs typeface="Arial"/>
            </a:endParaRPr>
          </a:p>
          <a:p>
            <a:pPr marL="755650" marR="1422400" lvl="1" indent="-285750">
              <a:lnSpc>
                <a:spcPct val="100299"/>
              </a:lnSpc>
              <a:spcBef>
                <a:spcPts val="635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retval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must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point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80" dirty="0">
                <a:latin typeface="Arial"/>
                <a:cs typeface="Arial"/>
              </a:rPr>
              <a:t>to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valid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memory </a:t>
            </a:r>
            <a:r>
              <a:rPr sz="3200" dirty="0">
                <a:latin typeface="Arial"/>
                <a:cs typeface="Arial"/>
              </a:rPr>
              <a:t>location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when</a:t>
            </a:r>
            <a:r>
              <a:rPr sz="3200" spc="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calling</a:t>
            </a:r>
            <a:r>
              <a:rPr sz="3200" spc="8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thread terminates.</a:t>
            </a:r>
            <a:endParaRPr sz="3200">
              <a:latin typeface="Arial"/>
              <a:cs typeface="Arial"/>
            </a:endParaRPr>
          </a:p>
          <a:p>
            <a:pPr marL="755650" marR="1031875" lvl="1" indent="-285750">
              <a:lnSpc>
                <a:spcPts val="3820"/>
              </a:lnSpc>
              <a:spcBef>
                <a:spcPts val="670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retval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must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not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point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80" dirty="0">
                <a:latin typeface="Arial"/>
                <a:cs typeface="Arial"/>
              </a:rPr>
              <a:t>to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local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thread variable.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36" y="238251"/>
            <a:ext cx="8409305" cy="505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86409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Rockwell"/>
                <a:cs typeface="Rockwell"/>
              </a:rPr>
              <a:t>Avoiding</a:t>
            </a:r>
            <a:r>
              <a:rPr sz="2800" spc="-55" dirty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Rockwell"/>
                <a:cs typeface="Rockwell"/>
              </a:rPr>
              <a:t>deadlocks</a:t>
            </a:r>
            <a:endParaRPr sz="2800">
              <a:latin typeface="Rockwell"/>
              <a:cs typeface="Rockwell"/>
            </a:endParaRPr>
          </a:p>
          <a:p>
            <a:pPr marL="354965" indent="-342265" algn="just">
              <a:lnSpc>
                <a:spcPct val="100000"/>
              </a:lnSpc>
              <a:spcBef>
                <a:spcPts val="3204"/>
              </a:spcBef>
              <a:buChar char="•"/>
              <a:tabLst>
                <a:tab pos="354965" algn="l"/>
              </a:tabLst>
            </a:pPr>
            <a:r>
              <a:rPr sz="3600" dirty="0">
                <a:latin typeface="Arial"/>
                <a:cs typeface="Arial"/>
              </a:rPr>
              <a:t>pthread_mutex_trylock</a:t>
            </a:r>
            <a:r>
              <a:rPr sz="3600" spc="229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(mutex)</a:t>
            </a:r>
            <a:endParaRPr sz="3600">
              <a:latin typeface="Arial"/>
              <a:cs typeface="Arial"/>
            </a:endParaRPr>
          </a:p>
          <a:p>
            <a:pPr marL="755650" marR="587375" lvl="1" indent="-285750" algn="just">
              <a:lnSpc>
                <a:spcPts val="3790"/>
              </a:lnSpc>
              <a:spcBef>
                <a:spcPts val="860"/>
              </a:spcBef>
              <a:buChar char="–"/>
              <a:tabLst>
                <a:tab pos="755650" algn="l"/>
              </a:tabLst>
            </a:pPr>
            <a:r>
              <a:rPr sz="3200" spc="-10" dirty="0">
                <a:latin typeface="Arial"/>
                <a:cs typeface="Arial"/>
              </a:rPr>
              <a:t>pthread_mutex_trylock()</a:t>
            </a:r>
            <a:r>
              <a:rPr sz="3200" dirty="0">
                <a:latin typeface="Arial"/>
                <a:cs typeface="Arial"/>
              </a:rPr>
              <a:t> will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45" dirty="0">
                <a:latin typeface="Arial"/>
                <a:cs typeface="Arial"/>
              </a:rPr>
              <a:t>attempt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to </a:t>
            </a:r>
            <a:r>
              <a:rPr sz="3200" spc="50" dirty="0">
                <a:latin typeface="Arial"/>
                <a:cs typeface="Arial"/>
              </a:rPr>
              <a:t>lock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mutex.</a:t>
            </a:r>
            <a:endParaRPr sz="3200">
              <a:latin typeface="Arial"/>
              <a:cs typeface="Arial"/>
            </a:endParaRPr>
          </a:p>
          <a:p>
            <a:pPr marL="755650" marR="335915" lvl="1" indent="-285750" algn="just">
              <a:lnSpc>
                <a:spcPct val="100000"/>
              </a:lnSpc>
              <a:spcBef>
                <a:spcPts val="459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However,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if 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mutex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already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locked,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routine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will</a:t>
            </a:r>
            <a:r>
              <a:rPr sz="3200" spc="8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return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immediately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with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a </a:t>
            </a:r>
            <a:r>
              <a:rPr sz="3200" spc="50" dirty="0">
                <a:latin typeface="Arial"/>
                <a:cs typeface="Arial"/>
              </a:rPr>
              <a:t>non-</a:t>
            </a:r>
            <a:r>
              <a:rPr sz="3200" dirty="0">
                <a:latin typeface="Arial"/>
                <a:cs typeface="Arial"/>
              </a:rPr>
              <a:t>zero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error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code.</a:t>
            </a:r>
            <a:endParaRPr sz="3200">
              <a:latin typeface="Arial"/>
              <a:cs typeface="Arial"/>
            </a:endParaRPr>
          </a:p>
          <a:p>
            <a:pPr marL="755650" marR="5080" lvl="1" indent="-285750" algn="just">
              <a:lnSpc>
                <a:spcPts val="3790"/>
              </a:lnSpc>
              <a:spcBef>
                <a:spcPts val="819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Arial"/>
                <a:cs typeface="Arial"/>
              </a:rPr>
              <a:t>This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may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useful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preventing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deadlock conditions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261" y="2946908"/>
            <a:ext cx="2554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Rockwell Bold"/>
                <a:cs typeface="Rockwell Bold"/>
              </a:rPr>
              <a:t>Questions?</a:t>
            </a:r>
            <a:endParaRPr sz="3600">
              <a:latin typeface="Rockwell Bold"/>
              <a:cs typeface="Rockwell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261" y="2946908"/>
            <a:ext cx="2554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Rockwell Bold"/>
                <a:cs typeface="Rockwell Bold"/>
              </a:rPr>
              <a:t>Questions?</a:t>
            </a:r>
            <a:endParaRPr sz="3600">
              <a:latin typeface="Rockwell Bold"/>
              <a:cs typeface="Rockwel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236" y="1010412"/>
            <a:ext cx="7493000" cy="523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24680">
              <a:lnSpc>
                <a:spcPct val="108000"/>
              </a:lnSpc>
              <a:spcBef>
                <a:spcPts val="100"/>
              </a:spcBef>
            </a:pPr>
            <a:r>
              <a:rPr sz="2000" b="1" dirty="0">
                <a:latin typeface="Courier New"/>
                <a:cs typeface="Courier New"/>
              </a:rPr>
              <a:t>#include</a:t>
            </a:r>
            <a:r>
              <a:rPr sz="2000" b="1" spc="-4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&lt;pthread.h&gt; </a:t>
            </a:r>
            <a:r>
              <a:rPr sz="2000" b="1" dirty="0">
                <a:latin typeface="Courier New"/>
                <a:cs typeface="Courier New"/>
              </a:rPr>
              <a:t>#include</a:t>
            </a:r>
            <a:r>
              <a:rPr sz="2000" b="1" spc="-4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&lt;stdio.h&gt;</a:t>
            </a:r>
            <a:endParaRPr sz="2000" dirty="0">
              <a:latin typeface="Courier New"/>
              <a:cs typeface="Courier New"/>
            </a:endParaRPr>
          </a:p>
          <a:p>
            <a:pPr marL="12700" marR="2748280">
              <a:lnSpc>
                <a:spcPct val="212000"/>
              </a:lnSpc>
              <a:spcBef>
                <a:spcPts val="20"/>
              </a:spcBef>
            </a:pPr>
            <a:r>
              <a:rPr sz="2000" b="1" dirty="0">
                <a:latin typeface="Courier New"/>
                <a:cs typeface="Courier New"/>
              </a:rPr>
              <a:t>char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retval[]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"Hello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there!"; </a:t>
            </a: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*threadOne(void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20" dirty="0">
                <a:latin typeface="Courier New"/>
                <a:cs typeface="Courier New"/>
              </a:rPr>
              <a:t>*p){</a:t>
            </a:r>
            <a:endParaRPr sz="200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219"/>
              </a:spcBef>
            </a:pPr>
            <a:r>
              <a:rPr sz="2000" b="1" spc="-10" dirty="0">
                <a:latin typeface="Courier New"/>
                <a:cs typeface="Courier New"/>
              </a:rPr>
              <a:t>pthread_exit(retval);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main(){</a:t>
            </a:r>
            <a:endParaRPr sz="2000" dirty="0">
              <a:latin typeface="Courier New"/>
              <a:cs typeface="Courier New"/>
            </a:endParaRPr>
          </a:p>
          <a:p>
            <a:pPr marL="317500" marR="4577080">
              <a:lnSpc>
                <a:spcPts val="2590"/>
              </a:lnSpc>
              <a:spcBef>
                <a:spcPts val="25"/>
              </a:spcBef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*pretval1; </a:t>
            </a:r>
            <a:r>
              <a:rPr sz="2000" b="1" dirty="0">
                <a:latin typeface="Courier New"/>
                <a:cs typeface="Courier New"/>
              </a:rPr>
              <a:t>pthread_t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thrID1;</a:t>
            </a:r>
            <a:endParaRPr sz="2000" dirty="0">
              <a:latin typeface="Courier New"/>
              <a:cs typeface="Courier New"/>
            </a:endParaRPr>
          </a:p>
          <a:p>
            <a:pPr marL="317500">
              <a:lnSpc>
                <a:spcPts val="2380"/>
              </a:lnSpc>
            </a:pPr>
            <a:r>
              <a:rPr sz="2000" b="1" dirty="0">
                <a:latin typeface="Courier New"/>
                <a:cs typeface="Courier New"/>
              </a:rPr>
              <a:t>pthread_create(&amp;thrID1,</a:t>
            </a:r>
            <a:r>
              <a:rPr sz="2000" b="1" spc="-7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NULL,</a:t>
            </a:r>
            <a:r>
              <a:rPr sz="2000" b="1" spc="-6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threadOne,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NULL);</a:t>
            </a:r>
            <a:endParaRPr sz="2000" dirty="0">
              <a:latin typeface="Courier New"/>
              <a:cs typeface="Courier New"/>
            </a:endParaRPr>
          </a:p>
          <a:p>
            <a:pPr marL="317500" marR="309880">
              <a:lnSpc>
                <a:spcPct val="108000"/>
              </a:lnSpc>
              <a:spcBef>
                <a:spcPts val="25"/>
              </a:spcBef>
            </a:pPr>
            <a:r>
              <a:rPr sz="2000" b="1" dirty="0">
                <a:latin typeface="Courier New"/>
                <a:cs typeface="Courier New"/>
              </a:rPr>
              <a:t>pthread_join(thrID1,</a:t>
            </a:r>
            <a:r>
              <a:rPr sz="2000" b="1" spc="-11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&amp;pretval1); </a:t>
            </a:r>
            <a:r>
              <a:rPr sz="2000" b="1" dirty="0">
                <a:latin typeface="Courier New"/>
                <a:cs typeface="Courier New"/>
              </a:rPr>
              <a:t>printf("*pretval1</a:t>
            </a:r>
            <a:r>
              <a:rPr sz="2000" b="1" spc="-5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%s\n",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(char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*)pretval1);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705B95-8DDF-44C4-0344-0ACE4DDF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491" y="238251"/>
            <a:ext cx="4869180" cy="430887"/>
          </a:xfrm>
        </p:spPr>
        <p:txBody>
          <a:bodyPr/>
          <a:lstStyle/>
          <a:p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236" y="1060196"/>
            <a:ext cx="6715125" cy="517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urier New"/>
                <a:cs typeface="Courier New"/>
              </a:rPr>
              <a:t>int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gretval=0;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800" dirty="0">
              <a:latin typeface="Courier New"/>
              <a:cs typeface="Courier New"/>
            </a:endParaRPr>
          </a:p>
          <a:p>
            <a:pPr marL="285750" marR="3281045" indent="-273050">
              <a:lnSpc>
                <a:spcPct val="117800"/>
              </a:lnSpc>
              <a:spcBef>
                <a:spcPts val="5"/>
              </a:spcBef>
            </a:pPr>
            <a:r>
              <a:rPr sz="1800" b="1" dirty="0">
                <a:latin typeface="Courier New"/>
                <a:cs typeface="Courier New"/>
              </a:rPr>
              <a:t>void</a:t>
            </a:r>
            <a:r>
              <a:rPr sz="1800" b="1" spc="-10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*threadOne(void</a:t>
            </a:r>
            <a:r>
              <a:rPr sz="1800" b="1" spc="-100" dirty="0">
                <a:latin typeface="Courier New"/>
                <a:cs typeface="Courier New"/>
              </a:rPr>
              <a:t> </a:t>
            </a:r>
            <a:r>
              <a:rPr sz="1800" b="1" spc="-20" dirty="0">
                <a:latin typeface="Courier New"/>
                <a:cs typeface="Courier New"/>
              </a:rPr>
              <a:t>*p){ </a:t>
            </a:r>
            <a:r>
              <a:rPr sz="1800" b="1" dirty="0">
                <a:latin typeface="Courier New"/>
                <a:cs typeface="Courier New"/>
              </a:rPr>
              <a:t>gretval</a:t>
            </a:r>
            <a:r>
              <a:rPr sz="1800" b="1" spc="-4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45" dirty="0">
                <a:latin typeface="Courier New"/>
                <a:cs typeface="Courier New"/>
              </a:rPr>
              <a:t> </a:t>
            </a:r>
            <a:r>
              <a:rPr sz="1800" b="1" spc="-25" dirty="0">
                <a:latin typeface="Courier New"/>
                <a:cs typeface="Courier New"/>
              </a:rPr>
              <a:t>42; </a:t>
            </a:r>
            <a:r>
              <a:rPr sz="1800" b="1" spc="-10" dirty="0">
                <a:latin typeface="Courier New"/>
                <a:cs typeface="Courier New"/>
              </a:rPr>
              <a:t>pthread_exit(&amp;gretval);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b="1" spc="-50" dirty="0"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ourier New"/>
                <a:cs typeface="Courier New"/>
              </a:rPr>
              <a:t>void</a:t>
            </a:r>
            <a:r>
              <a:rPr sz="1800" b="1" spc="-4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main(){</a:t>
            </a:r>
            <a:endParaRPr sz="1800" dirty="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335"/>
              </a:spcBef>
            </a:pPr>
            <a:r>
              <a:rPr sz="1800" b="1" dirty="0">
                <a:latin typeface="Courier New"/>
                <a:cs typeface="Courier New"/>
              </a:rPr>
              <a:t>void</a:t>
            </a:r>
            <a:r>
              <a:rPr sz="1800" b="1" spc="-4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*pretval1;</a:t>
            </a:r>
            <a:endParaRPr sz="1800" dirty="0">
              <a:latin typeface="Courier New"/>
              <a:cs typeface="Courier New"/>
            </a:endParaRPr>
          </a:p>
          <a:p>
            <a:pPr marL="285750" marR="4100195">
              <a:lnSpc>
                <a:spcPct val="115599"/>
              </a:lnSpc>
              <a:spcBef>
                <a:spcPts val="120"/>
              </a:spcBef>
            </a:pPr>
            <a:r>
              <a:rPr sz="1800" b="1" dirty="0">
                <a:latin typeface="Courier New"/>
                <a:cs typeface="Courier New"/>
              </a:rPr>
              <a:t>int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retval; </a:t>
            </a:r>
            <a:r>
              <a:rPr sz="1800" b="1" dirty="0">
                <a:latin typeface="Courier New"/>
                <a:cs typeface="Courier New"/>
              </a:rPr>
              <a:t>pthread_t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thrID1;</a:t>
            </a:r>
            <a:endParaRPr sz="1800" dirty="0">
              <a:latin typeface="Courier New"/>
              <a:cs typeface="Courier New"/>
            </a:endParaRPr>
          </a:p>
          <a:p>
            <a:pPr marL="285750" marR="5080">
              <a:lnSpc>
                <a:spcPct val="120000"/>
              </a:lnSpc>
            </a:pPr>
            <a:r>
              <a:rPr sz="1800" b="1" dirty="0">
                <a:latin typeface="Courier New"/>
                <a:cs typeface="Courier New"/>
              </a:rPr>
              <a:t>pthread_create(&amp;thrID1,</a:t>
            </a:r>
            <a:r>
              <a:rPr sz="1800" b="1" spc="-13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NULL,</a:t>
            </a:r>
            <a:r>
              <a:rPr sz="1800" b="1" spc="-13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threadOne,</a:t>
            </a:r>
            <a:r>
              <a:rPr sz="1800" b="1" spc="-1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NULL); </a:t>
            </a:r>
            <a:r>
              <a:rPr sz="1800" b="1" dirty="0">
                <a:latin typeface="Courier New"/>
                <a:cs typeface="Courier New"/>
              </a:rPr>
              <a:t>pthread_join(thrID1,</a:t>
            </a:r>
            <a:r>
              <a:rPr sz="1800" b="1" spc="-204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&amp;pretval1);</a:t>
            </a:r>
            <a:endParaRPr sz="1800" dirty="0">
              <a:latin typeface="Courier New"/>
              <a:cs typeface="Courier New"/>
            </a:endParaRPr>
          </a:p>
          <a:p>
            <a:pPr marL="285750" marR="1642745">
              <a:lnSpc>
                <a:spcPts val="2590"/>
              </a:lnSpc>
              <a:spcBef>
                <a:spcPts val="85"/>
              </a:spcBef>
            </a:pPr>
            <a:r>
              <a:rPr sz="1800" b="1" dirty="0">
                <a:latin typeface="Courier New"/>
                <a:cs typeface="Courier New"/>
              </a:rPr>
              <a:t>retval=*(int</a:t>
            </a:r>
            <a:r>
              <a:rPr sz="1800" b="1" spc="-12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*)pretval1; </a:t>
            </a:r>
            <a:r>
              <a:rPr sz="1800" b="1" dirty="0">
                <a:latin typeface="Courier New"/>
                <a:cs typeface="Courier New"/>
              </a:rPr>
              <a:t>printf("*pretval1</a:t>
            </a:r>
            <a:r>
              <a:rPr sz="1800" b="1" spc="-8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8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%d\n",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retval);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b="1" spc="-50" dirty="0"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0D116-03E9-70A4-626E-C599DAEBF1DD}"/>
              </a:ext>
            </a:extLst>
          </p:cNvPr>
          <p:cNvSpPr txBox="1"/>
          <p:nvPr/>
        </p:nvSpPr>
        <p:spPr>
          <a:xfrm>
            <a:off x="2590800" y="15240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Returning</a:t>
            </a:r>
            <a:r>
              <a:rPr lang="en-US" sz="32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 value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491" y="238251"/>
            <a:ext cx="4061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Return</a:t>
            </a:r>
            <a:r>
              <a:rPr spc="-65" dirty="0"/>
              <a:t> </a:t>
            </a:r>
            <a:r>
              <a:rPr dirty="0"/>
              <a:t>dynamic</a:t>
            </a:r>
            <a:r>
              <a:rPr spc="-50" dirty="0"/>
              <a:t> </a:t>
            </a:r>
            <a:r>
              <a:rPr spc="-165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07363"/>
            <a:ext cx="7493000" cy="5362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3662679" indent="-304800">
              <a:lnSpc>
                <a:spcPct val="117000"/>
              </a:lnSpc>
              <a:spcBef>
                <a:spcPts val="100"/>
              </a:spcBef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*threadOne(void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20" dirty="0">
                <a:latin typeface="Courier New"/>
                <a:cs typeface="Courier New"/>
              </a:rPr>
              <a:t>*p){ </a:t>
            </a:r>
            <a:r>
              <a:rPr sz="2000" b="1" dirty="0">
                <a:latin typeface="Courier New"/>
                <a:cs typeface="Courier New"/>
              </a:rPr>
              <a:t>char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*retval;</a:t>
            </a:r>
            <a:endParaRPr sz="2000" dirty="0">
              <a:latin typeface="Courier New"/>
              <a:cs typeface="Courier New"/>
            </a:endParaRPr>
          </a:p>
          <a:p>
            <a:pPr marL="317500" marR="2444115">
              <a:lnSpc>
                <a:spcPct val="116500"/>
              </a:lnSpc>
              <a:spcBef>
                <a:spcPts val="10"/>
              </a:spcBef>
            </a:pPr>
            <a:r>
              <a:rPr sz="2000" b="1" dirty="0">
                <a:latin typeface="Courier New"/>
                <a:cs typeface="Courier New"/>
              </a:rPr>
              <a:t>retval=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malloc(1000); </a:t>
            </a:r>
            <a:r>
              <a:rPr sz="2000" b="1" dirty="0">
                <a:latin typeface="Courier New"/>
                <a:cs typeface="Courier New"/>
              </a:rPr>
              <a:t>strcpy(retval,</a:t>
            </a:r>
            <a:r>
              <a:rPr sz="2000" b="1" spc="-5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"Hello</a:t>
            </a:r>
            <a:r>
              <a:rPr sz="2000" b="1" spc="-5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world!"); pthread_exit(retval);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2000" dirty="0">
              <a:latin typeface="Courier New"/>
              <a:cs typeface="Courier New"/>
            </a:endParaRPr>
          </a:p>
          <a:p>
            <a:pPr marL="317500" marR="5034280" indent="-304800">
              <a:lnSpc>
                <a:spcPct val="117000"/>
              </a:lnSpc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main(){ </a:t>
            </a: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*pretval;</a:t>
            </a:r>
            <a:endParaRPr sz="200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385"/>
              </a:spcBef>
            </a:pPr>
            <a:r>
              <a:rPr sz="2000" b="1" dirty="0">
                <a:latin typeface="Courier New"/>
                <a:cs typeface="Courier New"/>
              </a:rPr>
              <a:t>pthread_t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thrID1;</a:t>
            </a:r>
            <a:endParaRPr sz="2000" dirty="0">
              <a:latin typeface="Courier New"/>
              <a:cs typeface="Courier New"/>
            </a:endParaRPr>
          </a:p>
          <a:p>
            <a:pPr marL="317500" marR="5080">
              <a:lnSpc>
                <a:spcPct val="116700"/>
              </a:lnSpc>
              <a:spcBef>
                <a:spcPts val="10"/>
              </a:spcBef>
            </a:pPr>
            <a:r>
              <a:rPr sz="2000" b="1" dirty="0">
                <a:latin typeface="Courier New"/>
                <a:cs typeface="Courier New"/>
              </a:rPr>
              <a:t>pthread_create(&amp;thrID1,</a:t>
            </a:r>
            <a:r>
              <a:rPr sz="2000" b="1" spc="-7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NULL,</a:t>
            </a:r>
            <a:r>
              <a:rPr sz="2000" b="1" spc="-6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threadOne,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NULL); </a:t>
            </a:r>
            <a:r>
              <a:rPr sz="2000" b="1" dirty="0">
                <a:latin typeface="Courier New"/>
                <a:cs typeface="Courier New"/>
              </a:rPr>
              <a:t>pthread_join(thrID1,</a:t>
            </a:r>
            <a:r>
              <a:rPr sz="2000" b="1" spc="-11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&amp;pretval); </a:t>
            </a:r>
            <a:r>
              <a:rPr sz="2000" b="1" dirty="0">
                <a:latin typeface="Courier New"/>
                <a:cs typeface="Courier New"/>
              </a:rPr>
              <a:t>printf("*pretval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%s\n",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(char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*)pretval); free(pretval);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491" y="238251"/>
            <a:ext cx="4061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Return</a:t>
            </a:r>
            <a:r>
              <a:rPr spc="-65" dirty="0"/>
              <a:t> </a:t>
            </a:r>
            <a:r>
              <a:rPr dirty="0"/>
              <a:t>dynamic</a:t>
            </a:r>
            <a:r>
              <a:rPr spc="-50" dirty="0"/>
              <a:t> </a:t>
            </a:r>
            <a:r>
              <a:rPr spc="-165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1010412"/>
            <a:ext cx="7493000" cy="523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3662679" indent="-304800">
              <a:lnSpc>
                <a:spcPct val="108000"/>
              </a:lnSpc>
              <a:spcBef>
                <a:spcPts val="100"/>
              </a:spcBef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*threadOne(void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20" dirty="0">
                <a:latin typeface="Courier New"/>
                <a:cs typeface="Courier New"/>
              </a:rPr>
              <a:t>*p){ </a:t>
            </a:r>
            <a:r>
              <a:rPr sz="2000" b="1" dirty="0">
                <a:latin typeface="Courier New"/>
                <a:cs typeface="Courier New"/>
              </a:rPr>
              <a:t>int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*retval;</a:t>
            </a:r>
            <a:endParaRPr sz="200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120"/>
              </a:spcBef>
            </a:pPr>
            <a:r>
              <a:rPr sz="2000" b="1" dirty="0">
                <a:latin typeface="Courier New"/>
                <a:cs typeface="Courier New"/>
              </a:rPr>
              <a:t>retval=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malloc(sizeof(int));</a:t>
            </a:r>
            <a:endParaRPr sz="2000" dirty="0">
              <a:latin typeface="Courier New"/>
              <a:cs typeface="Courier New"/>
            </a:endParaRPr>
          </a:p>
          <a:p>
            <a:pPr marL="317500" marR="3968115">
              <a:lnSpc>
                <a:spcPct val="108000"/>
              </a:lnSpc>
            </a:pPr>
            <a:r>
              <a:rPr sz="2000" b="1" dirty="0">
                <a:latin typeface="Courier New"/>
                <a:cs typeface="Courier New"/>
              </a:rPr>
              <a:t>*retval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42; </a:t>
            </a:r>
            <a:r>
              <a:rPr sz="2000" b="1" spc="-10" dirty="0">
                <a:latin typeface="Courier New"/>
                <a:cs typeface="Courier New"/>
              </a:rPr>
              <a:t>pthread_exit(retval);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000" dirty="0">
              <a:latin typeface="Courier New"/>
              <a:cs typeface="Courier New"/>
            </a:endParaRPr>
          </a:p>
          <a:p>
            <a:pPr marL="317500" marR="5034280" indent="-304800">
              <a:lnSpc>
                <a:spcPct val="108500"/>
              </a:lnSpc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main(){ </a:t>
            </a: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*pretval; </a:t>
            </a:r>
            <a:r>
              <a:rPr sz="2000" b="1" dirty="0">
                <a:latin typeface="Courier New"/>
                <a:cs typeface="Courier New"/>
              </a:rPr>
              <a:t>int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retval;</a:t>
            </a:r>
            <a:endParaRPr sz="200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ourier New"/>
                <a:cs typeface="Courier New"/>
              </a:rPr>
              <a:t>pthread_t</a:t>
            </a:r>
            <a:r>
              <a:rPr sz="2000" b="1" spc="-4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thrID1;</a:t>
            </a:r>
            <a:endParaRPr sz="2000" dirty="0">
              <a:latin typeface="Courier New"/>
              <a:cs typeface="Courier New"/>
            </a:endParaRPr>
          </a:p>
          <a:p>
            <a:pPr marL="317500" marR="5080">
              <a:lnSpc>
                <a:spcPct val="104000"/>
              </a:lnSpc>
              <a:spcBef>
                <a:spcPts val="95"/>
              </a:spcBef>
            </a:pPr>
            <a:r>
              <a:rPr sz="2000" b="1" dirty="0">
                <a:latin typeface="Courier New"/>
                <a:cs typeface="Courier New"/>
              </a:rPr>
              <a:t>pthread_create(&amp;thrID1,</a:t>
            </a:r>
            <a:r>
              <a:rPr sz="2000" b="1" spc="-7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NULL,</a:t>
            </a:r>
            <a:r>
              <a:rPr sz="2000" b="1" spc="-6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threadOne,</a:t>
            </a:r>
            <a:r>
              <a:rPr sz="2000" b="1" spc="-6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NULL); </a:t>
            </a:r>
            <a:r>
              <a:rPr sz="2000" b="1" dirty="0">
                <a:latin typeface="Courier New"/>
                <a:cs typeface="Courier New"/>
              </a:rPr>
              <a:t>pthread_join(thrID1,</a:t>
            </a:r>
            <a:r>
              <a:rPr sz="2000" b="1" spc="-11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&amp;pretval);</a:t>
            </a:r>
            <a:endParaRPr sz="2000" dirty="0">
              <a:latin typeface="Courier New"/>
              <a:cs typeface="Courier New"/>
            </a:endParaRPr>
          </a:p>
          <a:p>
            <a:pPr marL="317500" marR="2291080">
              <a:lnSpc>
                <a:spcPct val="108000"/>
              </a:lnSpc>
              <a:spcBef>
                <a:spcPts val="25"/>
              </a:spcBef>
            </a:pPr>
            <a:r>
              <a:rPr sz="2000" b="1" dirty="0">
                <a:latin typeface="Courier New"/>
                <a:cs typeface="Courier New"/>
              </a:rPr>
              <a:t>retval=*(int</a:t>
            </a:r>
            <a:r>
              <a:rPr sz="2000" b="1" spc="-70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*)pretval; </a:t>
            </a:r>
            <a:r>
              <a:rPr sz="2000" b="1" dirty="0">
                <a:latin typeface="Courier New"/>
                <a:cs typeface="Courier New"/>
              </a:rPr>
              <a:t>printf("retval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%d\n",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retval);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Cancelling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running</a:t>
            </a:r>
            <a:r>
              <a:rPr spc="-45" dirty="0"/>
              <a:t> </a:t>
            </a:r>
            <a:r>
              <a:rPr spc="-355" dirty="0"/>
              <a:t>thread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36" y="961353"/>
            <a:ext cx="8476615" cy="254571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75"/>
              </a:spcBef>
              <a:buChar char="•"/>
              <a:tabLst>
                <a:tab pos="354965" algn="l"/>
              </a:tabLst>
            </a:pPr>
            <a:r>
              <a:rPr sz="3600" dirty="0">
                <a:latin typeface="Arial"/>
                <a:cs typeface="Arial"/>
              </a:rPr>
              <a:t>int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pthread_cancel(pthread_t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thread)</a:t>
            </a:r>
            <a:endParaRPr sz="3600" dirty="0">
              <a:latin typeface="Arial"/>
              <a:cs typeface="Arial"/>
            </a:endParaRPr>
          </a:p>
          <a:p>
            <a:pPr marL="755650" marR="5080" lvl="1" indent="-285750">
              <a:lnSpc>
                <a:spcPts val="3310"/>
              </a:lnSpc>
              <a:spcBef>
                <a:spcPts val="83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This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function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cancellation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request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to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specified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thread.</a:t>
            </a:r>
            <a:endParaRPr sz="2800" dirty="0">
              <a:latin typeface="Arial"/>
              <a:cs typeface="Arial"/>
            </a:endParaRPr>
          </a:p>
          <a:p>
            <a:pPr marL="755650" marR="130810" lvl="1" indent="-285750">
              <a:lnSpc>
                <a:spcPts val="3310"/>
              </a:lnSpc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thread can be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canceled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time,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usually </a:t>
            </a:r>
            <a:r>
              <a:rPr sz="2800" dirty="0">
                <a:latin typeface="Arial"/>
                <a:cs typeface="Arial"/>
              </a:rPr>
              <a:t>immediately,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but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this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guaranteed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Cancelling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runnin</a:t>
            </a:r>
            <a:r>
              <a:rPr lang="en-US" dirty="0"/>
              <a:t>g thread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258236" y="1023111"/>
            <a:ext cx="7104380" cy="51155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4194175">
              <a:lnSpc>
                <a:spcPct val="96300"/>
              </a:lnSpc>
              <a:spcBef>
                <a:spcPts val="185"/>
              </a:spcBef>
            </a:pPr>
            <a:r>
              <a:rPr sz="1900" b="1" dirty="0">
                <a:latin typeface="Courier New"/>
                <a:cs typeface="Courier New"/>
              </a:rPr>
              <a:t>#include</a:t>
            </a:r>
            <a:r>
              <a:rPr sz="1900" b="1" spc="-4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&lt;pthread.h&gt; </a:t>
            </a:r>
            <a:r>
              <a:rPr sz="1900" b="1" dirty="0">
                <a:latin typeface="Courier New"/>
                <a:cs typeface="Courier New"/>
              </a:rPr>
              <a:t>#include</a:t>
            </a:r>
            <a:r>
              <a:rPr sz="1900" b="1" spc="-4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&lt;stdio.h&gt; </a:t>
            </a:r>
            <a:r>
              <a:rPr sz="1900" b="1" dirty="0">
                <a:latin typeface="Courier New"/>
                <a:cs typeface="Courier New"/>
              </a:rPr>
              <a:t>#include</a:t>
            </a:r>
            <a:r>
              <a:rPr sz="1900" b="1" spc="-4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&lt;unistd.h&gt;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900">
              <a:latin typeface="Courier New"/>
              <a:cs typeface="Courier New"/>
            </a:endParaRPr>
          </a:p>
          <a:p>
            <a:pPr marL="301625" marR="3327400" indent="-288925">
              <a:lnSpc>
                <a:spcPts val="2180"/>
              </a:lnSpc>
            </a:pPr>
            <a:r>
              <a:rPr sz="1900" b="1" dirty="0">
                <a:latin typeface="Courier New"/>
                <a:cs typeface="Courier New"/>
              </a:rPr>
              <a:t>void</a:t>
            </a:r>
            <a:r>
              <a:rPr sz="1900" b="1" spc="-5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*threadFunc(void</a:t>
            </a:r>
            <a:r>
              <a:rPr sz="1900" b="1" spc="-55" dirty="0">
                <a:latin typeface="Courier New"/>
                <a:cs typeface="Courier New"/>
              </a:rPr>
              <a:t> </a:t>
            </a:r>
            <a:r>
              <a:rPr sz="1900" b="1" spc="-20" dirty="0">
                <a:latin typeface="Courier New"/>
                <a:cs typeface="Courier New"/>
              </a:rPr>
              <a:t>*p){ </a:t>
            </a:r>
            <a:r>
              <a:rPr sz="1900" b="1" dirty="0">
                <a:latin typeface="Courier New"/>
                <a:cs typeface="Courier New"/>
              </a:rPr>
              <a:t>long</a:t>
            </a:r>
            <a:r>
              <a:rPr sz="1900" b="1" spc="-25" dirty="0">
                <a:latin typeface="Courier New"/>
                <a:cs typeface="Courier New"/>
              </a:rPr>
              <a:t> i;</a:t>
            </a:r>
            <a:endParaRPr sz="1900">
              <a:latin typeface="Courier New"/>
              <a:cs typeface="Courier New"/>
            </a:endParaRPr>
          </a:p>
          <a:p>
            <a:pPr marL="301625">
              <a:lnSpc>
                <a:spcPts val="2120"/>
              </a:lnSpc>
            </a:pPr>
            <a:r>
              <a:rPr sz="1900" b="1" dirty="0">
                <a:latin typeface="Courier New"/>
                <a:cs typeface="Courier New"/>
              </a:rPr>
              <a:t>for(i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=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0;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i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&lt;10000000;</a:t>
            </a:r>
            <a:r>
              <a:rPr sz="1900" b="1" spc="-2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i++){</a:t>
            </a:r>
            <a:endParaRPr sz="1900">
              <a:latin typeface="Courier New"/>
              <a:cs typeface="Courier New"/>
            </a:endParaRPr>
          </a:p>
          <a:p>
            <a:pPr marL="590550">
              <a:lnSpc>
                <a:spcPts val="2245"/>
              </a:lnSpc>
            </a:pPr>
            <a:r>
              <a:rPr sz="1900" b="1" dirty="0">
                <a:latin typeface="Courier New"/>
                <a:cs typeface="Courier New"/>
              </a:rPr>
              <a:t>printf("i</a:t>
            </a:r>
            <a:r>
              <a:rPr sz="1900" b="1" spc="-3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=</a:t>
            </a:r>
            <a:r>
              <a:rPr sz="1900" b="1" spc="-3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%ld\n",</a:t>
            </a:r>
            <a:r>
              <a:rPr sz="1900" b="1" spc="-30" dirty="0">
                <a:latin typeface="Courier New"/>
                <a:cs typeface="Courier New"/>
              </a:rPr>
              <a:t> </a:t>
            </a:r>
            <a:r>
              <a:rPr sz="1900" b="1" spc="-25" dirty="0">
                <a:latin typeface="Courier New"/>
                <a:cs typeface="Courier New"/>
              </a:rPr>
              <a:t>i);</a:t>
            </a:r>
            <a:endParaRPr sz="1900">
              <a:latin typeface="Courier New"/>
              <a:cs typeface="Courier New"/>
            </a:endParaRPr>
          </a:p>
          <a:p>
            <a:pPr marL="301625">
              <a:lnSpc>
                <a:spcPts val="2245"/>
              </a:lnSpc>
            </a:pPr>
            <a:r>
              <a:rPr sz="1900" b="1" spc="-50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ts val="2245"/>
              </a:lnSpc>
            </a:pPr>
            <a:r>
              <a:rPr sz="1900" b="1" spc="-50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01625" marR="4483100" indent="-288925">
              <a:lnSpc>
                <a:spcPct val="101099"/>
              </a:lnSpc>
              <a:spcBef>
                <a:spcPts val="2085"/>
              </a:spcBef>
            </a:pPr>
            <a:r>
              <a:rPr sz="1900" b="1" dirty="0">
                <a:latin typeface="Courier New"/>
                <a:cs typeface="Courier New"/>
              </a:rPr>
              <a:t>void</a:t>
            </a:r>
            <a:r>
              <a:rPr sz="1900" b="1" spc="-2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main(){ </a:t>
            </a:r>
            <a:r>
              <a:rPr sz="1900" b="1" dirty="0">
                <a:latin typeface="Courier New"/>
                <a:cs typeface="Courier New"/>
              </a:rPr>
              <a:t>pthread_t</a:t>
            </a:r>
            <a:r>
              <a:rPr sz="1900" b="1" spc="-5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thrID;</a:t>
            </a:r>
            <a:endParaRPr sz="1900">
              <a:latin typeface="Courier New"/>
              <a:cs typeface="Courier New"/>
            </a:endParaRPr>
          </a:p>
          <a:p>
            <a:pPr marL="301625" marR="5080">
              <a:lnSpc>
                <a:spcPts val="2210"/>
              </a:lnSpc>
              <a:spcBef>
                <a:spcPts val="60"/>
              </a:spcBef>
            </a:pPr>
            <a:r>
              <a:rPr sz="1900" b="1" dirty="0">
                <a:latin typeface="Courier New"/>
                <a:cs typeface="Courier New"/>
              </a:rPr>
              <a:t>pthread_create(&amp;thrID,</a:t>
            </a:r>
            <a:r>
              <a:rPr sz="1900" b="1" spc="-80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NULL,</a:t>
            </a:r>
            <a:r>
              <a:rPr sz="1900" b="1" spc="-70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threadFunc,</a:t>
            </a:r>
            <a:r>
              <a:rPr sz="1900" b="1" spc="-65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NULL); sleep(1);</a:t>
            </a:r>
            <a:endParaRPr sz="1900">
              <a:latin typeface="Courier New"/>
              <a:cs typeface="Courier New"/>
            </a:endParaRPr>
          </a:p>
          <a:p>
            <a:pPr marL="301625">
              <a:lnSpc>
                <a:spcPts val="2120"/>
              </a:lnSpc>
            </a:pPr>
            <a:r>
              <a:rPr sz="1900" b="1" spc="-10" dirty="0">
                <a:latin typeface="Courier New"/>
                <a:cs typeface="Courier New"/>
              </a:rPr>
              <a:t>pthread_cancel(thrID);</a:t>
            </a:r>
            <a:endParaRPr sz="1900">
              <a:latin typeface="Courier New"/>
              <a:cs typeface="Courier New"/>
            </a:endParaRPr>
          </a:p>
          <a:p>
            <a:pPr marL="301625">
              <a:lnSpc>
                <a:spcPts val="2245"/>
              </a:lnSpc>
              <a:spcBef>
                <a:spcPts val="25"/>
              </a:spcBef>
            </a:pPr>
            <a:r>
              <a:rPr sz="1900" b="1" dirty="0">
                <a:latin typeface="Courier New"/>
                <a:cs typeface="Courier New"/>
              </a:rPr>
              <a:t>pthread_join(thrID,</a:t>
            </a:r>
            <a:r>
              <a:rPr sz="1900" b="1" spc="-11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NULL);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ts val="2245"/>
              </a:lnSpc>
            </a:pPr>
            <a:r>
              <a:rPr sz="1900" b="1" spc="-50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Cancelling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run-</a:t>
            </a:r>
            <a:r>
              <a:rPr dirty="0"/>
              <a:t>away</a:t>
            </a:r>
            <a:r>
              <a:rPr lang="en-US" spc="-50" dirty="0"/>
              <a:t> thread</a:t>
            </a:r>
            <a:endParaRPr spc="-590" dirty="0"/>
          </a:p>
        </p:txBody>
      </p:sp>
      <p:sp>
        <p:nvSpPr>
          <p:cNvPr id="3" name="object 3"/>
          <p:cNvSpPr txBox="1"/>
          <p:nvPr/>
        </p:nvSpPr>
        <p:spPr>
          <a:xfrm>
            <a:off x="258236" y="1021079"/>
            <a:ext cx="6403975" cy="520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Courier New"/>
                <a:cs typeface="Courier New"/>
              </a:rPr>
              <a:t>#include</a:t>
            </a:r>
            <a:r>
              <a:rPr sz="1700" b="1" spc="-8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&lt;pthread.h&gt;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ts val="1970"/>
              </a:lnSpc>
              <a:spcBef>
                <a:spcPts val="1870"/>
              </a:spcBef>
            </a:pPr>
            <a:r>
              <a:rPr sz="1700" b="1" dirty="0">
                <a:latin typeface="Courier New"/>
                <a:cs typeface="Courier New"/>
              </a:rPr>
              <a:t>int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counter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30" dirty="0">
                <a:latin typeface="Courier New"/>
                <a:cs typeface="Courier New"/>
              </a:rPr>
              <a:t> </a:t>
            </a:r>
            <a:r>
              <a:rPr sz="1700" b="1" spc="-25" dirty="0">
                <a:latin typeface="Courier New"/>
                <a:cs typeface="Courier New"/>
              </a:rPr>
              <a:t>0;</a:t>
            </a:r>
            <a:endParaRPr sz="1700">
              <a:latin typeface="Courier New"/>
              <a:cs typeface="Courier New"/>
            </a:endParaRPr>
          </a:p>
          <a:p>
            <a:pPr marL="273050" marR="2998470" indent="-260350">
              <a:lnSpc>
                <a:spcPts val="1989"/>
              </a:lnSpc>
              <a:spcBef>
                <a:spcPts val="35"/>
              </a:spcBef>
            </a:pPr>
            <a:r>
              <a:rPr sz="1700" b="1" dirty="0">
                <a:latin typeface="Courier New"/>
                <a:cs typeface="Courier New"/>
              </a:rPr>
              <a:t>void</a:t>
            </a:r>
            <a:r>
              <a:rPr sz="1700" b="1" spc="-10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*threadFunc(void</a:t>
            </a:r>
            <a:r>
              <a:rPr sz="1700" b="1" spc="-95" dirty="0">
                <a:latin typeface="Courier New"/>
                <a:cs typeface="Courier New"/>
              </a:rPr>
              <a:t> </a:t>
            </a:r>
            <a:r>
              <a:rPr sz="1700" b="1" spc="-20" dirty="0">
                <a:latin typeface="Courier New"/>
                <a:cs typeface="Courier New"/>
              </a:rPr>
              <a:t>*p){ </a:t>
            </a:r>
            <a:r>
              <a:rPr sz="1700" b="1" dirty="0">
                <a:latin typeface="Courier New"/>
                <a:cs typeface="Courier New"/>
              </a:rPr>
              <a:t>long</a:t>
            </a:r>
            <a:r>
              <a:rPr sz="1700" b="1" spc="-40" dirty="0">
                <a:latin typeface="Courier New"/>
                <a:cs typeface="Courier New"/>
              </a:rPr>
              <a:t> </a:t>
            </a:r>
            <a:r>
              <a:rPr sz="1700" b="1" spc="-25" dirty="0">
                <a:latin typeface="Courier New"/>
                <a:cs typeface="Courier New"/>
              </a:rPr>
              <a:t>i;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789"/>
              </a:lnSpc>
            </a:pPr>
            <a:r>
              <a:rPr sz="1700" b="1" dirty="0">
                <a:latin typeface="Courier New"/>
                <a:cs typeface="Courier New"/>
              </a:rPr>
              <a:t>for(i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3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0;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i</a:t>
            </a:r>
            <a:r>
              <a:rPr sz="1700" b="1" spc="-3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&lt;1000000;</a:t>
            </a:r>
            <a:r>
              <a:rPr sz="1700" b="1" spc="-30" dirty="0">
                <a:latin typeface="Courier New"/>
                <a:cs typeface="Courier New"/>
              </a:rPr>
              <a:t> </a:t>
            </a:r>
            <a:r>
              <a:rPr sz="1700" b="1" spc="-20" dirty="0">
                <a:latin typeface="Courier New"/>
                <a:cs typeface="Courier New"/>
              </a:rPr>
              <a:t>i++){</a:t>
            </a:r>
            <a:endParaRPr sz="1700">
              <a:latin typeface="Courier New"/>
              <a:cs typeface="Courier New"/>
            </a:endParaRPr>
          </a:p>
          <a:p>
            <a:pPr marL="533400" marR="2868295">
              <a:lnSpc>
                <a:spcPts val="1900"/>
              </a:lnSpc>
              <a:spcBef>
                <a:spcPts val="110"/>
              </a:spcBef>
            </a:pPr>
            <a:r>
              <a:rPr sz="1700" b="1" dirty="0">
                <a:latin typeface="Courier New"/>
                <a:cs typeface="Courier New"/>
              </a:rPr>
              <a:t>printf("i</a:t>
            </a:r>
            <a:r>
              <a:rPr sz="1700" b="1" spc="-5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5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%ld\n",</a:t>
            </a:r>
            <a:r>
              <a:rPr sz="1700" b="1" spc="-50" dirty="0">
                <a:latin typeface="Courier New"/>
                <a:cs typeface="Courier New"/>
              </a:rPr>
              <a:t> </a:t>
            </a:r>
            <a:r>
              <a:rPr sz="1700" b="1" spc="-25" dirty="0">
                <a:latin typeface="Courier New"/>
                <a:cs typeface="Courier New"/>
              </a:rPr>
              <a:t>i); </a:t>
            </a:r>
            <a:r>
              <a:rPr sz="1700" b="1" dirty="0">
                <a:latin typeface="Courier New"/>
                <a:cs typeface="Courier New"/>
              </a:rPr>
              <a:t>counter</a:t>
            </a:r>
            <a:r>
              <a:rPr sz="1700" b="1" spc="-4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spc="-25" dirty="0">
                <a:latin typeface="Courier New"/>
                <a:cs typeface="Courier New"/>
              </a:rPr>
              <a:t>i;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875"/>
              </a:lnSpc>
            </a:pPr>
            <a:r>
              <a:rPr sz="1700" b="1" spc="-5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ts val="1970"/>
              </a:lnSpc>
            </a:pPr>
            <a:r>
              <a:rPr sz="1700" b="1" spc="-5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700">
              <a:latin typeface="Courier New"/>
              <a:cs typeface="Courier New"/>
            </a:endParaRPr>
          </a:p>
          <a:p>
            <a:pPr marL="273050" marR="4039870" indent="-260350">
              <a:lnSpc>
                <a:spcPts val="1900"/>
              </a:lnSpc>
            </a:pPr>
            <a:r>
              <a:rPr sz="1700" b="1" dirty="0">
                <a:latin typeface="Courier New"/>
                <a:cs typeface="Courier New"/>
              </a:rPr>
              <a:t>void</a:t>
            </a:r>
            <a:r>
              <a:rPr sz="1700" b="1" spc="-4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main(){ </a:t>
            </a:r>
            <a:r>
              <a:rPr sz="1700" b="1" dirty="0">
                <a:latin typeface="Courier New"/>
                <a:cs typeface="Courier New"/>
              </a:rPr>
              <a:t>pthread_t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thrID;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839"/>
              </a:lnSpc>
            </a:pPr>
            <a:r>
              <a:rPr sz="1700" b="1" dirty="0">
                <a:latin typeface="Courier New"/>
                <a:cs typeface="Courier New"/>
              </a:rPr>
              <a:t>pthread_create(&amp;thrID,</a:t>
            </a:r>
            <a:r>
              <a:rPr sz="1700" b="1" spc="-12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NULL,</a:t>
            </a:r>
            <a:r>
              <a:rPr sz="1700" b="1" spc="-12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threadFunc,</a:t>
            </a:r>
            <a:r>
              <a:rPr sz="1700" b="1" spc="-125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NULL);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955"/>
              </a:lnSpc>
            </a:pPr>
            <a:r>
              <a:rPr sz="1700" b="1" spc="-10" dirty="0">
                <a:latin typeface="Courier New"/>
                <a:cs typeface="Courier New"/>
              </a:rPr>
              <a:t>sleep(1);</a:t>
            </a:r>
            <a:endParaRPr sz="1700">
              <a:latin typeface="Courier New"/>
              <a:cs typeface="Courier New"/>
            </a:endParaRPr>
          </a:p>
          <a:p>
            <a:pPr marL="533400" marR="2087245" indent="-260350">
              <a:lnSpc>
                <a:spcPct val="95300"/>
              </a:lnSpc>
              <a:spcBef>
                <a:spcPts val="25"/>
              </a:spcBef>
            </a:pPr>
            <a:r>
              <a:rPr sz="1700" b="1" dirty="0">
                <a:latin typeface="Courier New"/>
                <a:cs typeface="Courier New"/>
              </a:rPr>
              <a:t>if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(counter</a:t>
            </a:r>
            <a:r>
              <a:rPr sz="1700" b="1" spc="-3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&lt;</a:t>
            </a:r>
            <a:r>
              <a:rPr sz="1700" b="1" spc="-3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100000){ pthread_cancel(thrID); </a:t>
            </a:r>
            <a:r>
              <a:rPr sz="1700" b="1" dirty="0">
                <a:latin typeface="Courier New"/>
                <a:cs typeface="Courier New"/>
              </a:rPr>
              <a:t>printf("Thread</a:t>
            </a:r>
            <a:r>
              <a:rPr sz="1700" b="1" spc="-14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cancelled\n");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835"/>
              </a:lnSpc>
            </a:pPr>
            <a:r>
              <a:rPr sz="1700" b="1" spc="-5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273050">
              <a:lnSpc>
                <a:spcPts val="1955"/>
              </a:lnSpc>
            </a:pPr>
            <a:r>
              <a:rPr sz="1700" b="1" dirty="0">
                <a:latin typeface="Courier New"/>
                <a:cs typeface="Courier New"/>
              </a:rPr>
              <a:t>pthread_join(thrID,</a:t>
            </a:r>
            <a:r>
              <a:rPr sz="1700" b="1" spc="-19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NULL);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ts val="2014"/>
              </a:lnSpc>
            </a:pPr>
            <a:r>
              <a:rPr sz="1700" b="1" spc="-5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1261</Words>
  <Application>Microsoft Office PowerPoint</Application>
  <PresentationFormat>On-screen Show (4:3)</PresentationFormat>
  <Paragraphs>160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Courier New</vt:lpstr>
      <vt:lpstr>Rockwell</vt:lpstr>
      <vt:lpstr>Rockwell Bold</vt:lpstr>
      <vt:lpstr>Times New Roman</vt:lpstr>
      <vt:lpstr>Office Theme</vt:lpstr>
      <vt:lpstr>5CS021 Numerical Methods and Concurrency More Multithreading</vt:lpstr>
      <vt:lpstr>PowerPoint Presentation</vt:lpstr>
      <vt:lpstr>pthread_exit()</vt:lpstr>
      <vt:lpstr>PowerPoint Presentation</vt:lpstr>
      <vt:lpstr>Return dynamic memory</vt:lpstr>
      <vt:lpstr>Return dynamic memory</vt:lpstr>
      <vt:lpstr>Cancelling a running thread</vt:lpstr>
      <vt:lpstr>Cancelling a running thread</vt:lpstr>
      <vt:lpstr>Cancelling a run-away thread</vt:lpstr>
      <vt:lpstr>5CS021 Numerical Methods and Concurrency Thread Synchronization</vt:lpstr>
      <vt:lpstr>Race Condition</vt:lpstr>
      <vt:lpstr>PowerPoint Presentation</vt:lpstr>
      <vt:lpstr>Critical Sections</vt:lpstr>
      <vt:lpstr>Real Life Critical Section</vt:lpstr>
      <vt:lpstr>Thread interference</vt:lpstr>
      <vt:lpstr>Critical Section</vt:lpstr>
      <vt:lpstr>Protecting Critical Sections</vt:lpstr>
      <vt:lpstr>Pthread Mutex function</vt:lpstr>
      <vt:lpstr>Deadlocks</vt:lpstr>
      <vt:lpstr>PowerPoint Presentation</vt:lpstr>
      <vt:lpstr>Questions?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5CS021 Numerical Methods and Concurrency More Multithreading</dc:title>
  <cp:lastModifiedBy>Subash Khatiwada</cp:lastModifiedBy>
  <cp:revision>2</cp:revision>
  <dcterms:created xsi:type="dcterms:W3CDTF">2024-01-03T06:46:42Z</dcterms:created>
  <dcterms:modified xsi:type="dcterms:W3CDTF">2024-01-17T08:54:59Z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2022-01-20T00:00:00Z</vt:filetime>
  </property>
  <property fmtid="{D5CDD505-2E9C-101B-9397-08002B2CF9AE}" pid="3" name="LastSaved">
    <vt:filetime>2024-01-03T00:00:00Z</vt:filetime>
  </property>
  <property fmtid="{D5CDD505-2E9C-101B-9397-08002B2CF9AE}" pid="4" name="Producer">
    <vt:lpwstr>macOS Version 10.15.7 (Build 19H1323) Quartz PDFContext</vt:lpwstr>
  </property>
</Properties>
</file>